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8" r:id="rId3"/>
    <p:sldId id="295" r:id="rId4"/>
    <p:sldId id="278" r:id="rId5"/>
    <p:sldId id="274" r:id="rId6"/>
    <p:sldId id="281" r:id="rId7"/>
    <p:sldId id="282" r:id="rId8"/>
    <p:sldId id="260" r:id="rId9"/>
    <p:sldId id="266" r:id="rId10"/>
    <p:sldId id="262" r:id="rId11"/>
    <p:sldId id="288" r:id="rId12"/>
    <p:sldId id="289" r:id="rId13"/>
    <p:sldId id="294" r:id="rId14"/>
    <p:sldId id="267" r:id="rId15"/>
    <p:sldId id="272" r:id="rId16"/>
    <p:sldId id="26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aresh Pai" initials="NP"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C7445"/>
    <a:srgbClr val="0929C7"/>
    <a:srgbClr val="26B8E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26" autoAdjust="0"/>
    <p:restoredTop sz="70280" autoAdjust="0"/>
  </p:normalViewPr>
  <p:slideViewPr>
    <p:cSldViewPr>
      <p:cViewPr>
        <p:scale>
          <a:sx n="80" d="100"/>
          <a:sy n="80" d="100"/>
        </p:scale>
        <p:origin x="-1140"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92771D-FB58-42BA-889C-63FB9C5631F8}" type="datetimeFigureOut">
              <a:rPr lang="en-US" smtClean="0"/>
              <a:pPr/>
              <a:t>10/4/2010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F802E7-E4A8-4AD1-B857-CBA0AB06E9CC}" type="slidenum">
              <a:rPr lang="en-US" smtClean="0"/>
              <a:pPr/>
              <a:t>‹#›</a:t>
            </a:fld>
            <a:endParaRPr lang="en-US"/>
          </a:p>
        </p:txBody>
      </p:sp>
    </p:spTree>
    <p:extLst>
      <p:ext uri="{BB962C8B-B14F-4D97-AF65-F5344CB8AC3E}">
        <p14:creationId xmlns="" xmlns:p14="http://schemas.microsoft.com/office/powerpoint/2010/main" val="2107471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7F802E7-E4A8-4AD1-B857-CBA0AB06E9C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Vegetation found in a corridor of specific width adjacent to the bank of water bodies. </a:t>
            </a:r>
            <a:r>
              <a:rPr lang="en-US" dirty="0" smtClean="0"/>
              <a:t>A vast amount of scientific literature</a:t>
            </a:r>
            <a:r>
              <a:rPr lang="en-US" baseline="0" dirty="0" smtClean="0"/>
              <a:t> has discussed about the mitigating affects of riparian buffer on surface water quality. </a:t>
            </a:r>
            <a:r>
              <a:rPr lang="en-US" dirty="0" smtClean="0"/>
              <a:t>Riparian</a:t>
            </a:r>
            <a:r>
              <a:rPr lang="en-US" baseline="0" dirty="0" smtClean="0"/>
              <a:t> buffers, as you  may know, are very critical to the health of the streams. </a:t>
            </a:r>
          </a:p>
          <a:p>
            <a:r>
              <a:rPr lang="en-US" baseline="0" dirty="0" smtClean="0"/>
              <a:t>The vegetation along water bodies provide ideal living conditions for diverse species. Trees surrounding the water provide shade and help maintain the temperature of water which is important to the survival of fish. </a:t>
            </a:r>
          </a:p>
          <a:p>
            <a:r>
              <a:rPr lang="en-US" baseline="0" dirty="0" smtClean="0"/>
              <a:t>The root zone of trees in this corridor absorb nutrients (such as nitrogen and phosphorous) from subsurface flow, thus regulating the nutrient input to streams. Also, trees slow down runoff water which means they act as effective sediment traps.</a:t>
            </a:r>
          </a:p>
          <a:p>
            <a:r>
              <a:rPr lang="en-US" baseline="0" dirty="0" smtClean="0"/>
              <a:t>Due to presence of trees surrounding the banks, </a:t>
            </a:r>
            <a:r>
              <a:rPr lang="en-US" baseline="0" dirty="0" err="1" smtClean="0"/>
              <a:t>erodibility</a:t>
            </a:r>
            <a:r>
              <a:rPr lang="en-US" baseline="0" dirty="0" smtClean="0"/>
              <a:t> of soil is considerably reduced. This results in stabilization of stream banks. </a:t>
            </a:r>
          </a:p>
        </p:txBody>
      </p:sp>
      <p:sp>
        <p:nvSpPr>
          <p:cNvPr id="4" name="Slide Number Placeholder 3"/>
          <p:cNvSpPr>
            <a:spLocks noGrp="1"/>
          </p:cNvSpPr>
          <p:nvPr>
            <p:ph type="sldNum" sz="quarter" idx="10"/>
          </p:nvPr>
        </p:nvSpPr>
        <p:spPr/>
        <p:txBody>
          <a:bodyPr/>
          <a:lstStyle/>
          <a:p>
            <a:fld id="{27F802E7-E4A8-4AD1-B857-CBA0AB06E9C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 summary, due to its multiple roles, riparian buffers are critical in maintaining hydro-ecological services of a stream. However over many years, riparian forests have reduced due to natural causes, timber harvesting, stream channelization, etc. It is important to restore and/or maintain this important natural resource. One of the first step in this direction would be to get an idea where and how much riparian forest cover we already have… Our literature review suggests that this mapping of riparian buffer vegetation has not been systematically accomplished across many watersheds.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27F802E7-E4A8-4AD1-B857-CBA0AB06E9C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study area for the project was the </a:t>
            </a:r>
            <a:r>
              <a:rPr lang="en-US" baseline="0" dirty="0" err="1" smtClean="0"/>
              <a:t>Languille</a:t>
            </a:r>
            <a:r>
              <a:rPr lang="en-US" baseline="0" dirty="0" smtClean="0"/>
              <a:t> River Watershed located in Eastern Arkansas. </a:t>
            </a:r>
          </a:p>
          <a:p>
            <a:endParaRPr lang="en-US" dirty="0"/>
          </a:p>
        </p:txBody>
      </p:sp>
      <p:sp>
        <p:nvSpPr>
          <p:cNvPr id="4" name="Slide Number Placeholder 3"/>
          <p:cNvSpPr>
            <a:spLocks noGrp="1"/>
          </p:cNvSpPr>
          <p:nvPr>
            <p:ph type="sldNum" sz="quarter" idx="10"/>
          </p:nvPr>
        </p:nvSpPr>
        <p:spPr/>
        <p:txBody>
          <a:bodyPr/>
          <a:lstStyle/>
          <a:p>
            <a:fld id="{27F802E7-E4A8-4AD1-B857-CBA0AB06E9C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the purpose of this analysis, we have defined riparian</a:t>
            </a:r>
            <a:r>
              <a:rPr lang="en-US" baseline="0" dirty="0" smtClean="0"/>
              <a:t> buffers based on the adjacent land slope. The table shows the width of the buffer required. For this project we used a 45 m buffer polygons for vegetation characterization.</a:t>
            </a:r>
            <a:endParaRPr lang="en-US" dirty="0"/>
          </a:p>
        </p:txBody>
      </p:sp>
      <p:sp>
        <p:nvSpPr>
          <p:cNvPr id="4" name="Slide Number Placeholder 3"/>
          <p:cNvSpPr>
            <a:spLocks noGrp="1"/>
          </p:cNvSpPr>
          <p:nvPr>
            <p:ph type="sldNum" sz="quarter" idx="10"/>
          </p:nvPr>
        </p:nvSpPr>
        <p:spPr/>
        <p:txBody>
          <a:bodyPr/>
          <a:lstStyle/>
          <a:p>
            <a:fld id="{27F802E7-E4A8-4AD1-B857-CBA0AB06E9CC}"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a:t>
            </a:r>
            <a:r>
              <a:rPr lang="en-US" baseline="0" dirty="0" smtClean="0"/>
              <a:t> work on this project started with unusual challenges. Our first approach was to create buffers around the stream centerlines downloaded from the high resolution National </a:t>
            </a:r>
            <a:r>
              <a:rPr lang="en-US" baseline="0" dirty="0" err="1" smtClean="0"/>
              <a:t>Hydrography</a:t>
            </a:r>
            <a:r>
              <a:rPr lang="en-US" baseline="0" dirty="0" smtClean="0"/>
              <a:t> Dataset (NHD) layer. We noticed that majority of the stream </a:t>
            </a:r>
            <a:r>
              <a:rPr lang="en-US" baseline="0" dirty="0" err="1" smtClean="0"/>
              <a:t>polylines</a:t>
            </a:r>
            <a:r>
              <a:rPr lang="en-US" baseline="0" dirty="0" smtClean="0"/>
              <a:t> where actually shifted away from the stream center.</a:t>
            </a:r>
          </a:p>
          <a:p>
            <a:endParaRPr lang="en-US" baseline="0" dirty="0" smtClean="0"/>
          </a:p>
          <a:p>
            <a:r>
              <a:rPr lang="en-US" baseline="0" dirty="0" smtClean="0"/>
              <a:t>(Note: Bushy creek = 48.42 km, First creek = 50.69 km, Larkin creek = 22.06 km, </a:t>
            </a:r>
            <a:r>
              <a:rPr lang="en-US" baseline="0" dirty="0" err="1" smtClean="0"/>
              <a:t>L’Anguille</a:t>
            </a:r>
            <a:r>
              <a:rPr lang="en-US" baseline="0" dirty="0" smtClean="0"/>
              <a:t> River = 175.66 km, and Second Creek = 56.32 km  </a:t>
            </a:r>
            <a:r>
              <a:rPr lang="en-US" baseline="0" dirty="0" smtClean="0">
                <a:sym typeface="Wingdings" pitchFamily="2" charset="2"/>
              </a:rPr>
              <a:t> Sum = 353.15 km )</a:t>
            </a:r>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7F802E7-E4A8-4AD1-B857-CBA0AB06E9CC}"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Hence we had to manually edit about 353 km of stream to ensure that they fell on the center of stream. To carry out this process we used a scale of 1:700 while panning across each of the four tributaries and </a:t>
            </a:r>
            <a:r>
              <a:rPr lang="en-US" baseline="0" dirty="0" err="1" smtClean="0"/>
              <a:t>Languille</a:t>
            </a:r>
            <a:r>
              <a:rPr lang="en-US" baseline="0" dirty="0" smtClean="0"/>
              <a:t> River and adjusting them as and when they started drifting away from the stream center. This was the most laborious part of this project.</a:t>
            </a:r>
          </a:p>
          <a:p>
            <a:endParaRPr lang="en-US" dirty="0"/>
          </a:p>
        </p:txBody>
      </p:sp>
      <p:sp>
        <p:nvSpPr>
          <p:cNvPr id="4" name="Slide Number Placeholder 3"/>
          <p:cNvSpPr>
            <a:spLocks noGrp="1"/>
          </p:cNvSpPr>
          <p:nvPr>
            <p:ph type="sldNum" sz="quarter" idx="10"/>
          </p:nvPr>
        </p:nvSpPr>
        <p:spPr/>
        <p:txBody>
          <a:bodyPr/>
          <a:lstStyle/>
          <a:p>
            <a:fld id="{27F802E7-E4A8-4AD1-B857-CBA0AB06E9CC}"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a:t>
            </a:r>
            <a:r>
              <a:rPr lang="en-US" baseline="0" dirty="0" smtClean="0"/>
              <a:t> this project, the major ingredients were the stream centerline layer from previous work and 1-m resolution, 3 band natural color DOQQ imagery. The idea was to use these two, to search for stream banks. Subsequently buffer were created and intersect with LULC to find percentage forest cover.</a:t>
            </a:r>
            <a:endParaRPr lang="en-US" dirty="0"/>
          </a:p>
        </p:txBody>
      </p:sp>
      <p:sp>
        <p:nvSpPr>
          <p:cNvPr id="4" name="Slide Number Placeholder 3"/>
          <p:cNvSpPr>
            <a:spLocks noGrp="1"/>
          </p:cNvSpPr>
          <p:nvPr>
            <p:ph type="sldNum" sz="quarter" idx="10"/>
          </p:nvPr>
        </p:nvSpPr>
        <p:spPr/>
        <p:txBody>
          <a:bodyPr/>
          <a:lstStyle/>
          <a:p>
            <a:fld id="{27F802E7-E4A8-4AD1-B857-CBA0AB06E9CC}"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The watershed runs across five counties. Each county DOQQ is about 473 MB and we ran into memory problems loading this entire county image grid for interpolation with stream center points</a:t>
            </a:r>
          </a:p>
          <a:p>
            <a:endParaRPr lang="en-US" baseline="0" dirty="0" smtClean="0"/>
          </a:p>
          <a:p>
            <a:r>
              <a:rPr lang="en-US" baseline="0" dirty="0" smtClean="0"/>
              <a:t>Hence we decided to use about 97 quarter quads each about 145 MB each encompassing the LRW boundary. </a:t>
            </a:r>
          </a:p>
          <a:p>
            <a:endParaRPr lang="en-US" baseline="0" dirty="0" smtClean="0"/>
          </a:p>
          <a:p>
            <a:r>
              <a:rPr lang="en-US" baseline="0" dirty="0" smtClean="0"/>
              <a:t>To automate the selection of QQ, we used the bounding box of each of these QQs to search for that image which fell under the stream center sample. To extract the pixel value, only the relevant QQ was read and data held until all the points on that image had been processed.</a:t>
            </a:r>
            <a:endParaRPr lang="en-US" dirty="0" smtClean="0"/>
          </a:p>
          <a:p>
            <a:endParaRPr lang="en-US" dirty="0" smtClean="0"/>
          </a:p>
          <a:p>
            <a:endParaRPr lang="en-US"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7F802E7-E4A8-4AD1-B857-CBA0AB06E9CC}"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Additionally 20 perpendicular</a:t>
            </a:r>
            <a:r>
              <a:rPr lang="en-US" baseline="0" dirty="0" smtClean="0"/>
              <a:t> pixels were also read. Through trial and error we noticed that when about 5 consecutive pixels have DN values below 50, we could safely say (with few erroneous points) that we had hit the stream bank. The first pixel identified in the 5 pixel series was labeled as the stream bank. We used this decision criteria to delineate streams. However, in some cases if this did not work for first 20 pixels, we used the stream boundary from the upstream sampled points. The stream point were then connected to create a line </a:t>
            </a:r>
            <a:r>
              <a:rPr lang="en-US" baseline="0" dirty="0" err="1" smtClean="0"/>
              <a:t>shapefile</a:t>
            </a:r>
            <a:r>
              <a:rPr lang="en-US" baseline="0" dirty="0" smtClean="0"/>
              <a:t> for creating buffer.</a:t>
            </a:r>
            <a:endParaRPr lang="en-US" dirty="0"/>
          </a:p>
        </p:txBody>
      </p:sp>
      <p:sp>
        <p:nvSpPr>
          <p:cNvPr id="4" name="Slide Number Placeholder 3"/>
          <p:cNvSpPr>
            <a:spLocks noGrp="1"/>
          </p:cNvSpPr>
          <p:nvPr>
            <p:ph type="sldNum" sz="quarter" idx="10"/>
          </p:nvPr>
        </p:nvSpPr>
        <p:spPr/>
        <p:txBody>
          <a:bodyPr/>
          <a:lstStyle/>
          <a:p>
            <a:fld id="{27F802E7-E4A8-4AD1-B857-CBA0AB06E9CC}"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7F802E7-E4A8-4AD1-B857-CBA0AB06E9CC}"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7F802E7-E4A8-4AD1-B857-CBA0AB06E9CC}"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7F802E7-E4A8-4AD1-B857-CBA0AB06E9CC}"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7F802E7-E4A8-4AD1-B857-CBA0AB06E9CC}"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7F802E7-E4A8-4AD1-B857-CBA0AB06E9CC}"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7F802E7-E4A8-4AD1-B857-CBA0AB06E9CC}"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10/4/2010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10/4/2010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10/4/2010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10/4/2010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7.emf"/></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04800"/>
            <a:ext cx="8534400" cy="1470025"/>
          </a:xfrm>
        </p:spPr>
        <p:txBody>
          <a:bodyPr>
            <a:noAutofit/>
          </a:bodyPr>
          <a:lstStyle/>
          <a:p>
            <a:r>
              <a:rPr lang="en-US" sz="3600" b="1" dirty="0" err="1" smtClean="0">
                <a:solidFill>
                  <a:srgbClr val="C00000"/>
                </a:solidFill>
                <a:latin typeface="Times New Roman" pitchFamily="18" charset="0"/>
                <a:cs typeface="Times New Roman" pitchFamily="18" charset="0"/>
              </a:rPr>
              <a:t>L'Anguille</a:t>
            </a:r>
            <a:r>
              <a:rPr lang="en-US" sz="3600" b="1" dirty="0">
                <a:solidFill>
                  <a:srgbClr val="C00000"/>
                </a:solidFill>
                <a:latin typeface="Times New Roman" pitchFamily="18" charset="0"/>
                <a:cs typeface="Times New Roman" pitchFamily="18" charset="0"/>
              </a:rPr>
              <a:t> River </a:t>
            </a:r>
            <a:r>
              <a:rPr lang="en-US" sz="3600" b="1" dirty="0" smtClean="0">
                <a:solidFill>
                  <a:srgbClr val="C00000"/>
                </a:solidFill>
                <a:latin typeface="Times New Roman" pitchFamily="18" charset="0"/>
                <a:cs typeface="Times New Roman" pitchFamily="18" charset="0"/>
              </a:rPr>
              <a:t>Riparian Modeling</a:t>
            </a:r>
            <a:endParaRPr lang="en-US" sz="3600" b="1" dirty="0">
              <a:solidFill>
                <a:srgbClr val="C00000"/>
              </a:solidFill>
              <a:latin typeface="Times New Roman" pitchFamily="18" charset="0"/>
              <a:cs typeface="Times New Roman" pitchFamily="18" charset="0"/>
            </a:endParaRPr>
          </a:p>
        </p:txBody>
      </p:sp>
      <p:sp>
        <p:nvSpPr>
          <p:cNvPr id="3" name="Subtitle 2"/>
          <p:cNvSpPr>
            <a:spLocks noGrp="1"/>
          </p:cNvSpPr>
          <p:nvPr>
            <p:ph type="subTitle" idx="1"/>
          </p:nvPr>
        </p:nvSpPr>
        <p:spPr>
          <a:xfrm>
            <a:off x="3581400" y="5867399"/>
            <a:ext cx="5562600" cy="533400"/>
          </a:xfrm>
        </p:spPr>
        <p:txBody>
          <a:bodyPr>
            <a:noAutofit/>
          </a:bodyPr>
          <a:lstStyle/>
          <a:p>
            <a:r>
              <a:rPr lang="en-US" sz="2400" b="1" dirty="0" smtClean="0">
                <a:solidFill>
                  <a:srgbClr val="3C7445"/>
                </a:solidFill>
                <a:latin typeface="Times New Roman" pitchFamily="18" charset="0"/>
                <a:cs typeface="Times New Roman" pitchFamily="18" charset="0"/>
              </a:rPr>
              <a:t>Biological and Agricultural Engineering</a:t>
            </a:r>
          </a:p>
          <a:p>
            <a:endParaRPr lang="en-US" sz="2400" dirty="0">
              <a:solidFill>
                <a:schemeClr val="tx1"/>
              </a:solidFill>
              <a:latin typeface="Times New Roman" pitchFamily="18" charset="0"/>
              <a:cs typeface="Times New Roman" pitchFamily="18" charset="0"/>
            </a:endParaRPr>
          </a:p>
        </p:txBody>
      </p:sp>
      <p:sp>
        <p:nvSpPr>
          <p:cNvPr id="4" name="TextBox 3"/>
          <p:cNvSpPr txBox="1"/>
          <p:nvPr/>
        </p:nvSpPr>
        <p:spPr>
          <a:xfrm>
            <a:off x="4668322" y="1981200"/>
            <a:ext cx="4495800" cy="769441"/>
          </a:xfrm>
          <a:prstGeom prst="rect">
            <a:avLst/>
          </a:prstGeom>
          <a:noFill/>
        </p:spPr>
        <p:txBody>
          <a:bodyPr wrap="square" rtlCol="0">
            <a:spAutoFit/>
          </a:bodyPr>
          <a:lstStyle/>
          <a:p>
            <a:r>
              <a:rPr lang="en-US" sz="2200" b="1" dirty="0" smtClean="0">
                <a:solidFill>
                  <a:srgbClr val="0929C7"/>
                </a:solidFill>
                <a:latin typeface="Times New Roman" pitchFamily="18" charset="0"/>
                <a:cs typeface="Times New Roman" pitchFamily="18" charset="0"/>
              </a:rPr>
              <a:t>2010 Non-Point Source Project Review Meeting</a:t>
            </a:r>
          </a:p>
        </p:txBody>
      </p:sp>
      <p:grpSp>
        <p:nvGrpSpPr>
          <p:cNvPr id="10" name="Group 9"/>
          <p:cNvGrpSpPr/>
          <p:nvPr/>
        </p:nvGrpSpPr>
        <p:grpSpPr>
          <a:xfrm>
            <a:off x="0" y="6400799"/>
            <a:ext cx="9144000" cy="457201"/>
            <a:chOff x="0" y="6400799"/>
            <a:chExt cx="9144000" cy="457201"/>
          </a:xfrm>
        </p:grpSpPr>
        <p:pic>
          <p:nvPicPr>
            <p:cNvPr id="6" name="Picture 5" descr="UA-Color-Cntr-Lg.png"/>
            <p:cNvPicPr>
              <a:picLocks noChangeAspect="1"/>
            </p:cNvPicPr>
            <p:nvPr/>
          </p:nvPicPr>
          <p:blipFill>
            <a:blip r:embed="rId3" cstate="print"/>
            <a:stretch>
              <a:fillRect/>
            </a:stretch>
          </p:blipFill>
          <p:spPr>
            <a:xfrm>
              <a:off x="0" y="6400799"/>
              <a:ext cx="3268982" cy="457201"/>
            </a:xfrm>
            <a:prstGeom prst="rect">
              <a:avLst/>
            </a:prstGeom>
          </p:spPr>
        </p:pic>
        <p:sp>
          <p:nvSpPr>
            <p:cNvPr id="9" name="Rectangle 8"/>
            <p:cNvSpPr/>
            <p:nvPr/>
          </p:nvSpPr>
          <p:spPr>
            <a:xfrm>
              <a:off x="3581400" y="6400800"/>
              <a:ext cx="5562600" cy="457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Times New Roman" pitchFamily="18" charset="0"/>
                  <a:cs typeface="Times New Roman" pitchFamily="18" charset="0"/>
                </a:rPr>
                <a:t>Cooperative Extension Service</a:t>
              </a:r>
              <a:endParaRPr lang="en-US" dirty="0">
                <a:solidFill>
                  <a:schemeClr val="bg1"/>
                </a:solidFill>
                <a:latin typeface="Times New Roman" pitchFamily="18" charset="0"/>
                <a:cs typeface="Times New Roman" pitchFamily="18" charset="0"/>
              </a:endParaRPr>
            </a:p>
          </p:txBody>
        </p:sp>
      </p:grpSp>
      <p:pic>
        <p:nvPicPr>
          <p:cNvPr id="8" name="Picture 7" descr="IMG_0828.JPG"/>
          <p:cNvPicPr>
            <a:picLocks noChangeAspect="1"/>
          </p:cNvPicPr>
          <p:nvPr/>
        </p:nvPicPr>
        <p:blipFill>
          <a:blip r:embed="rId4" cstate="print"/>
          <a:stretch>
            <a:fillRect/>
          </a:stretch>
        </p:blipFill>
        <p:spPr>
          <a:xfrm>
            <a:off x="152400" y="1981200"/>
            <a:ext cx="4470400" cy="3352800"/>
          </a:xfrm>
          <a:prstGeom prst="rect">
            <a:avLst/>
          </a:prstGeom>
        </p:spPr>
      </p:pic>
      <p:sp>
        <p:nvSpPr>
          <p:cNvPr id="11" name="Subtitle 2"/>
          <p:cNvSpPr txBox="1">
            <a:spLocks/>
          </p:cNvSpPr>
          <p:nvPr/>
        </p:nvSpPr>
        <p:spPr>
          <a:xfrm>
            <a:off x="4876800" y="3638797"/>
            <a:ext cx="4191000" cy="9144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r>
              <a:rPr lang="en-US" sz="2400" b="1" dirty="0" err="1" smtClean="0">
                <a:solidFill>
                  <a:srgbClr val="3C7445"/>
                </a:solidFill>
                <a:latin typeface="Times New Roman" pitchFamily="18" charset="0"/>
                <a:cs typeface="Times New Roman" pitchFamily="18" charset="0"/>
              </a:rPr>
              <a:t>Dharmendra</a:t>
            </a:r>
            <a:r>
              <a:rPr lang="en-US" sz="2400" b="1" dirty="0" smtClean="0">
                <a:solidFill>
                  <a:srgbClr val="3C7445"/>
                </a:solidFill>
                <a:latin typeface="Times New Roman" pitchFamily="18" charset="0"/>
                <a:cs typeface="Times New Roman" pitchFamily="18" charset="0"/>
              </a:rPr>
              <a:t> </a:t>
            </a:r>
            <a:r>
              <a:rPr lang="en-US" sz="2400" b="1" dirty="0" err="1" smtClean="0">
                <a:solidFill>
                  <a:srgbClr val="3C7445"/>
                </a:solidFill>
                <a:latin typeface="Times New Roman" pitchFamily="18" charset="0"/>
                <a:cs typeface="Times New Roman" pitchFamily="18" charset="0"/>
              </a:rPr>
              <a:t>Saraswat</a:t>
            </a:r>
            <a:endParaRPr lang="en-US" sz="2400" b="1" dirty="0">
              <a:solidFill>
                <a:srgbClr val="3C7445"/>
              </a:solidFill>
              <a:latin typeface="Times New Roman" pitchFamily="18" charset="0"/>
              <a:cs typeface="Times New Roman" pitchFamily="18" charset="0"/>
            </a:endParaRPr>
          </a:p>
          <a:p>
            <a:pPr algn="r"/>
            <a:r>
              <a:rPr lang="en-US" sz="2400" b="1" dirty="0" smtClean="0">
                <a:solidFill>
                  <a:srgbClr val="3C7445"/>
                </a:solidFill>
                <a:latin typeface="Times New Roman" pitchFamily="18" charset="0"/>
                <a:cs typeface="Times New Roman" pitchFamily="18" charset="0"/>
              </a:rPr>
              <a:t>Naresh Pai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Autofit/>
          </a:bodyPr>
          <a:lstStyle/>
          <a:p>
            <a:r>
              <a:rPr lang="en-US" sz="3600" b="1" dirty="0" smtClean="0">
                <a:solidFill>
                  <a:srgbClr val="C00000"/>
                </a:solidFill>
                <a:latin typeface="Times New Roman" pitchFamily="18" charset="0"/>
                <a:cs typeface="Times New Roman" pitchFamily="18" charset="0"/>
              </a:rPr>
              <a:t>Functions of riparian buffer</a:t>
            </a:r>
            <a:endParaRPr lang="en-US" sz="3600" b="1"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a:xfrm>
            <a:off x="152400" y="838200"/>
            <a:ext cx="5562600" cy="3352800"/>
          </a:xfrm>
        </p:spPr>
        <p:txBody>
          <a:bodyPr>
            <a:noAutofit/>
          </a:bodyPr>
          <a:lstStyle/>
          <a:p>
            <a:pPr>
              <a:buFont typeface="Wingdings" pitchFamily="2" charset="2"/>
              <a:buChar char="Ø"/>
            </a:pPr>
            <a:r>
              <a:rPr lang="en-US" sz="2400" b="1" dirty="0" smtClean="0">
                <a:solidFill>
                  <a:srgbClr val="3C7445"/>
                </a:solidFill>
                <a:latin typeface="Times New Roman" pitchFamily="18" charset="0"/>
                <a:cs typeface="Times New Roman" pitchFamily="18" charset="0"/>
              </a:rPr>
              <a:t>Vegetation</a:t>
            </a:r>
            <a:r>
              <a:rPr lang="en-US" sz="2400" dirty="0" smtClean="0">
                <a:latin typeface="Times New Roman" pitchFamily="18" charset="0"/>
                <a:cs typeface="Times New Roman" pitchFamily="18" charset="0"/>
              </a:rPr>
              <a:t>- corridor of specific width- adjacent to the banks of water bodies</a:t>
            </a:r>
          </a:p>
          <a:p>
            <a:pPr>
              <a:buFont typeface="Wingdings" pitchFamily="2" charset="2"/>
              <a:buChar char="Ø"/>
            </a:pPr>
            <a:endParaRPr lang="en-US" sz="2400" dirty="0" smtClean="0">
              <a:latin typeface="Times New Roman" pitchFamily="18" charset="0"/>
              <a:cs typeface="Times New Roman" pitchFamily="18" charset="0"/>
            </a:endParaRPr>
          </a:p>
          <a:p>
            <a:pPr>
              <a:buFont typeface="Wingdings" pitchFamily="2" charset="2"/>
              <a:buChar char="Ø"/>
            </a:pPr>
            <a:r>
              <a:rPr lang="en-US" sz="2400" b="1" dirty="0" smtClean="0">
                <a:solidFill>
                  <a:srgbClr val="3C7445"/>
                </a:solidFill>
                <a:latin typeface="Times New Roman" pitchFamily="18" charset="0"/>
                <a:cs typeface="Times New Roman" pitchFamily="18" charset="0"/>
              </a:rPr>
              <a:t>Ecological health</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temperature control, nitrogen filtering, bank stabilization </a:t>
            </a:r>
          </a:p>
          <a:p>
            <a:pPr>
              <a:buFont typeface="Wingdings" pitchFamily="2" charset="2"/>
              <a:buChar char="Ø"/>
            </a:pPr>
            <a:endParaRPr lang="en-US" sz="2400" dirty="0" smtClean="0">
              <a:latin typeface="Times New Roman" pitchFamily="18" charset="0"/>
              <a:cs typeface="Times New Roman" pitchFamily="18" charset="0"/>
            </a:endParaRPr>
          </a:p>
          <a:p>
            <a:pPr>
              <a:buFont typeface="Wingdings" pitchFamily="2" charset="2"/>
              <a:buChar char="Ø"/>
            </a:pPr>
            <a:r>
              <a:rPr lang="en-US" sz="2400" b="1" dirty="0" smtClean="0">
                <a:solidFill>
                  <a:srgbClr val="3C7445"/>
                </a:solidFill>
                <a:latin typeface="Times New Roman" pitchFamily="18" charset="0"/>
                <a:cs typeface="Times New Roman" pitchFamily="18" charset="0"/>
              </a:rPr>
              <a:t>BMP</a:t>
            </a:r>
            <a:r>
              <a:rPr lang="en-US" sz="2400" dirty="0" smtClean="0">
                <a:latin typeface="Times New Roman" pitchFamily="18" charset="0"/>
                <a:cs typeface="Times New Roman" pitchFamily="18" charset="0"/>
              </a:rPr>
              <a:t> - One of the best BMP for NPS control</a:t>
            </a:r>
            <a:r>
              <a:rPr lang="en-US" sz="2400" baseline="30000" dirty="0" smtClean="0">
                <a:latin typeface="Times New Roman" pitchFamily="18" charset="0"/>
                <a:cs typeface="Times New Roman" pitchFamily="18" charset="0"/>
              </a:rPr>
              <a:t>1</a:t>
            </a:r>
          </a:p>
          <a:p>
            <a:pPr>
              <a:buFont typeface="Wingdings" pitchFamily="2" charset="2"/>
              <a:buChar char="Ø"/>
            </a:pPr>
            <a:endParaRPr lang="en-US" sz="2400" dirty="0" smtClean="0">
              <a:latin typeface="Times New Roman" pitchFamily="18" charset="0"/>
              <a:cs typeface="Times New Roman" pitchFamily="18" charset="0"/>
            </a:endParaRPr>
          </a:p>
          <a:p>
            <a:pPr>
              <a:buFont typeface="Wingdings" pitchFamily="2" charset="2"/>
              <a:buChar char="Ø"/>
            </a:pPr>
            <a:r>
              <a:rPr lang="en-US" sz="2400" b="1" dirty="0" smtClean="0">
                <a:solidFill>
                  <a:srgbClr val="3C7445"/>
                </a:solidFill>
                <a:latin typeface="Times New Roman" pitchFamily="18" charset="0"/>
                <a:cs typeface="Times New Roman" pitchFamily="18" charset="0"/>
              </a:rPr>
              <a:t>Establishment</a:t>
            </a:r>
            <a:r>
              <a:rPr lang="en-US" sz="2400" dirty="0" smtClean="0">
                <a:latin typeface="Times New Roman" pitchFamily="18" charset="0"/>
                <a:cs typeface="Times New Roman" pitchFamily="18" charset="0"/>
              </a:rPr>
              <a:t> - NRCS- CRP/CREP/EQIP, and EPA- Cost share through 319(h)</a:t>
            </a:r>
          </a:p>
          <a:p>
            <a:pPr>
              <a:buNone/>
            </a:pPr>
            <a:endParaRPr lang="en-US" sz="1800" dirty="0" smtClean="0">
              <a:latin typeface="Times New Roman" pitchFamily="18" charset="0"/>
              <a:cs typeface="Times New Roman" pitchFamily="18" charset="0"/>
            </a:endParaRPr>
          </a:p>
          <a:p>
            <a:endParaRPr lang="en-US" sz="1800" dirty="0" smtClean="0">
              <a:latin typeface="Times New Roman" pitchFamily="18" charset="0"/>
              <a:cs typeface="Times New Roman" pitchFamily="18" charset="0"/>
            </a:endParaRPr>
          </a:p>
          <a:p>
            <a:endParaRPr lang="en-US" sz="1800" dirty="0" smtClean="0">
              <a:latin typeface="Times New Roman" pitchFamily="18" charset="0"/>
              <a:cs typeface="Times New Roman" pitchFamily="18" charset="0"/>
            </a:endParaRPr>
          </a:p>
          <a:p>
            <a:endParaRPr lang="en-US" sz="1800" dirty="0">
              <a:latin typeface="Times New Roman" pitchFamily="18" charset="0"/>
              <a:cs typeface="Times New Roman" pitchFamily="18" charset="0"/>
            </a:endParaRPr>
          </a:p>
        </p:txBody>
      </p:sp>
      <p:grpSp>
        <p:nvGrpSpPr>
          <p:cNvPr id="5" name="Group 4"/>
          <p:cNvGrpSpPr/>
          <p:nvPr/>
        </p:nvGrpSpPr>
        <p:grpSpPr>
          <a:xfrm>
            <a:off x="0" y="6400799"/>
            <a:ext cx="9144000" cy="457201"/>
            <a:chOff x="0" y="6400799"/>
            <a:chExt cx="9144000" cy="457201"/>
          </a:xfrm>
        </p:grpSpPr>
        <p:pic>
          <p:nvPicPr>
            <p:cNvPr id="6" name="Picture 5" descr="UA-Color-Cntr-Lg.png"/>
            <p:cNvPicPr>
              <a:picLocks noChangeAspect="1"/>
            </p:cNvPicPr>
            <p:nvPr/>
          </p:nvPicPr>
          <p:blipFill>
            <a:blip r:embed="rId3" cstate="print"/>
            <a:stretch>
              <a:fillRect/>
            </a:stretch>
          </p:blipFill>
          <p:spPr>
            <a:xfrm>
              <a:off x="0" y="6400799"/>
              <a:ext cx="3268982" cy="457201"/>
            </a:xfrm>
            <a:prstGeom prst="rect">
              <a:avLst/>
            </a:prstGeom>
          </p:spPr>
        </p:pic>
        <p:sp>
          <p:nvSpPr>
            <p:cNvPr id="7" name="Rectangle 6"/>
            <p:cNvSpPr/>
            <p:nvPr/>
          </p:nvSpPr>
          <p:spPr>
            <a:xfrm>
              <a:off x="3581400" y="6400800"/>
              <a:ext cx="5562600" cy="457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Times New Roman" pitchFamily="18" charset="0"/>
                  <a:cs typeface="Times New Roman" pitchFamily="18" charset="0"/>
                </a:rPr>
                <a:t>Cooperative Extension Service</a:t>
              </a:r>
              <a:endParaRPr lang="en-US" dirty="0">
                <a:solidFill>
                  <a:schemeClr val="bg1"/>
                </a:solidFill>
                <a:latin typeface="Times New Roman" pitchFamily="18" charset="0"/>
                <a:cs typeface="Times New Roman" pitchFamily="18" charset="0"/>
              </a:endParaRPr>
            </a:p>
          </p:txBody>
        </p:sp>
      </p:grpSp>
      <p:pic>
        <p:nvPicPr>
          <p:cNvPr id="26628" name="Picture 4" descr="http://www-personal.umich.edu/~wcurrie/ResearchOverview/RiparianBuffer-EPA-B.jpg"/>
          <p:cNvPicPr>
            <a:picLocks noChangeAspect="1" noChangeArrowheads="1"/>
          </p:cNvPicPr>
          <p:nvPr/>
        </p:nvPicPr>
        <p:blipFill>
          <a:blip r:embed="rId4" cstate="print"/>
          <a:srcRect/>
          <a:stretch>
            <a:fillRect/>
          </a:stretch>
        </p:blipFill>
        <p:spPr bwMode="auto">
          <a:xfrm>
            <a:off x="5715000" y="1371600"/>
            <a:ext cx="2667000" cy="1991020"/>
          </a:xfrm>
          <a:prstGeom prst="rect">
            <a:avLst/>
          </a:prstGeom>
          <a:noFill/>
        </p:spPr>
      </p:pic>
      <p:pic>
        <p:nvPicPr>
          <p:cNvPr id="26630" name="Picture 6" descr="http://www.lrn.usace.army.mil/pao/issues/moccasinbend/images/DCP_6665.JPG"/>
          <p:cNvPicPr>
            <a:picLocks noChangeAspect="1" noChangeArrowheads="1"/>
          </p:cNvPicPr>
          <p:nvPr/>
        </p:nvPicPr>
        <p:blipFill>
          <a:blip r:embed="rId5" cstate="print"/>
          <a:srcRect/>
          <a:stretch>
            <a:fillRect/>
          </a:stretch>
        </p:blipFill>
        <p:spPr bwMode="auto">
          <a:xfrm>
            <a:off x="5715000" y="3276600"/>
            <a:ext cx="2632540" cy="1965325"/>
          </a:xfrm>
          <a:prstGeom prst="rect">
            <a:avLst/>
          </a:prstGeom>
          <a:noFill/>
        </p:spPr>
      </p:pic>
      <p:sp>
        <p:nvSpPr>
          <p:cNvPr id="14" name="TextBox 13"/>
          <p:cNvSpPr txBox="1"/>
          <p:nvPr/>
        </p:nvSpPr>
        <p:spPr>
          <a:xfrm>
            <a:off x="5715000" y="2971800"/>
            <a:ext cx="2819400" cy="261610"/>
          </a:xfrm>
          <a:prstGeom prst="rect">
            <a:avLst/>
          </a:prstGeom>
          <a:noFill/>
        </p:spPr>
        <p:txBody>
          <a:bodyPr wrap="square" rtlCol="0">
            <a:spAutoFit/>
          </a:bodyPr>
          <a:lstStyle/>
          <a:p>
            <a:r>
              <a:rPr lang="en-US" sz="1100" dirty="0" smtClean="0">
                <a:solidFill>
                  <a:schemeClr val="bg1"/>
                </a:solidFill>
                <a:latin typeface="Times New Roman" pitchFamily="18" charset="0"/>
                <a:cs typeface="Times New Roman" pitchFamily="18" charset="0"/>
              </a:rPr>
              <a:t>Photo : http://www.riparianinstitute.org</a:t>
            </a:r>
            <a:endParaRPr lang="en-US" sz="1100" dirty="0">
              <a:solidFill>
                <a:schemeClr val="bg1"/>
              </a:solidFill>
              <a:latin typeface="Times New Roman" pitchFamily="18" charset="0"/>
              <a:cs typeface="Times New Roman" pitchFamily="18" charset="0"/>
            </a:endParaRPr>
          </a:p>
        </p:txBody>
      </p:sp>
      <p:sp>
        <p:nvSpPr>
          <p:cNvPr id="15" name="TextBox 14"/>
          <p:cNvSpPr txBox="1"/>
          <p:nvPr/>
        </p:nvSpPr>
        <p:spPr>
          <a:xfrm>
            <a:off x="5715000" y="4953000"/>
            <a:ext cx="2743200" cy="261610"/>
          </a:xfrm>
          <a:prstGeom prst="rect">
            <a:avLst/>
          </a:prstGeom>
          <a:noFill/>
        </p:spPr>
        <p:txBody>
          <a:bodyPr wrap="square" rtlCol="0">
            <a:spAutoFit/>
          </a:bodyPr>
          <a:lstStyle/>
          <a:p>
            <a:r>
              <a:rPr lang="en-US" sz="1100" dirty="0" smtClean="0">
                <a:solidFill>
                  <a:schemeClr val="bg1"/>
                </a:solidFill>
                <a:latin typeface="Times New Roman" pitchFamily="18" charset="0"/>
                <a:cs typeface="Times New Roman" pitchFamily="18" charset="0"/>
              </a:rPr>
              <a:t>Photo: http://www.epa.gov</a:t>
            </a:r>
            <a:endParaRPr lang="en-US" sz="1100" dirty="0">
              <a:solidFill>
                <a:schemeClr val="bg1"/>
              </a:solidFill>
              <a:latin typeface="Times New Roman" pitchFamily="18" charset="0"/>
              <a:cs typeface="Times New Roman" pitchFamily="18" charset="0"/>
            </a:endParaRPr>
          </a:p>
        </p:txBody>
      </p:sp>
      <p:sp>
        <p:nvSpPr>
          <p:cNvPr id="17" name="Rectangle 16"/>
          <p:cNvSpPr/>
          <p:nvPr/>
        </p:nvSpPr>
        <p:spPr>
          <a:xfrm>
            <a:off x="7315200" y="6019800"/>
            <a:ext cx="16764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aseline="30000" dirty="0" smtClean="0">
                <a:solidFill>
                  <a:schemeClr val="tx1"/>
                </a:solidFill>
                <a:latin typeface="Times New Roman" pitchFamily="18" charset="0"/>
                <a:cs typeface="Times New Roman" pitchFamily="18" charset="0"/>
              </a:rPr>
              <a:t>1</a:t>
            </a:r>
            <a:r>
              <a:rPr lang="en-US" sz="1400" dirty="0" smtClean="0">
                <a:solidFill>
                  <a:schemeClr val="tx1"/>
                </a:solidFill>
                <a:latin typeface="Times New Roman" pitchFamily="18" charset="0"/>
                <a:cs typeface="Times New Roman" pitchFamily="18" charset="0"/>
              </a:rPr>
              <a:t>(Mayer et al., 2005)</a:t>
            </a:r>
            <a:endParaRPr lang="en-US" sz="14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Autofit/>
          </a:bodyPr>
          <a:lstStyle/>
          <a:p>
            <a:r>
              <a:rPr lang="en-US" sz="3200" b="1" dirty="0" smtClean="0">
                <a:solidFill>
                  <a:srgbClr val="C00000"/>
                </a:solidFill>
                <a:latin typeface="Times New Roman" pitchFamily="18" charset="0"/>
                <a:cs typeface="Times New Roman" pitchFamily="18" charset="0"/>
              </a:rPr>
              <a:t>Riparian Buffer: Challenges and Opportunities</a:t>
            </a:r>
            <a:endParaRPr lang="en-US" sz="3200" b="1" dirty="0">
              <a:solidFill>
                <a:srgbClr val="C00000"/>
              </a:solidFill>
              <a:latin typeface="Times New Roman" pitchFamily="18" charset="0"/>
              <a:cs typeface="Times New Roman" pitchFamily="18" charset="0"/>
            </a:endParaRPr>
          </a:p>
        </p:txBody>
      </p:sp>
      <p:grpSp>
        <p:nvGrpSpPr>
          <p:cNvPr id="5" name="Group 4"/>
          <p:cNvGrpSpPr/>
          <p:nvPr/>
        </p:nvGrpSpPr>
        <p:grpSpPr>
          <a:xfrm>
            <a:off x="0" y="6400799"/>
            <a:ext cx="9144000" cy="457201"/>
            <a:chOff x="0" y="6400799"/>
            <a:chExt cx="9144000" cy="457201"/>
          </a:xfrm>
        </p:grpSpPr>
        <p:pic>
          <p:nvPicPr>
            <p:cNvPr id="6" name="Picture 5" descr="UA-Color-Cntr-Lg.png"/>
            <p:cNvPicPr>
              <a:picLocks noChangeAspect="1"/>
            </p:cNvPicPr>
            <p:nvPr/>
          </p:nvPicPr>
          <p:blipFill>
            <a:blip r:embed="rId3" cstate="print"/>
            <a:stretch>
              <a:fillRect/>
            </a:stretch>
          </p:blipFill>
          <p:spPr>
            <a:xfrm>
              <a:off x="0" y="6400799"/>
              <a:ext cx="3268982" cy="457201"/>
            </a:xfrm>
            <a:prstGeom prst="rect">
              <a:avLst/>
            </a:prstGeom>
          </p:spPr>
        </p:pic>
        <p:sp>
          <p:nvSpPr>
            <p:cNvPr id="7" name="Rectangle 6"/>
            <p:cNvSpPr/>
            <p:nvPr/>
          </p:nvSpPr>
          <p:spPr>
            <a:xfrm>
              <a:off x="3581400" y="6400800"/>
              <a:ext cx="5562600" cy="457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Times New Roman" pitchFamily="18" charset="0"/>
                  <a:cs typeface="Times New Roman" pitchFamily="18" charset="0"/>
                </a:rPr>
                <a:t>Cooperative Extension Service</a:t>
              </a:r>
              <a:endParaRPr lang="en-US" dirty="0">
                <a:solidFill>
                  <a:schemeClr val="bg1"/>
                </a:solidFill>
                <a:latin typeface="Times New Roman" pitchFamily="18" charset="0"/>
                <a:cs typeface="Times New Roman" pitchFamily="18" charset="0"/>
              </a:endParaRPr>
            </a:p>
          </p:txBody>
        </p:sp>
      </p:grpSp>
      <p:grpSp>
        <p:nvGrpSpPr>
          <p:cNvPr id="13" name="Group 12"/>
          <p:cNvGrpSpPr/>
          <p:nvPr/>
        </p:nvGrpSpPr>
        <p:grpSpPr>
          <a:xfrm>
            <a:off x="2057400" y="762000"/>
            <a:ext cx="1866901" cy="2057400"/>
            <a:chOff x="1389216" y="995548"/>
            <a:chExt cx="1866901" cy="2057400"/>
          </a:xfrm>
        </p:grpSpPr>
        <p:sp>
          <p:nvSpPr>
            <p:cNvPr id="9" name="Rectangle 8"/>
            <p:cNvSpPr/>
            <p:nvPr/>
          </p:nvSpPr>
          <p:spPr>
            <a:xfrm>
              <a:off x="1389216" y="995548"/>
              <a:ext cx="1866901" cy="2057400"/>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9063" indent="-119063">
                <a:lnSpc>
                  <a:spcPct val="150000"/>
                </a:lnSpc>
                <a:buFont typeface="Wingdings" pitchFamily="2" charset="2"/>
                <a:buChar char="v"/>
              </a:pPr>
              <a:endParaRPr lang="en-US" dirty="0" smtClean="0">
                <a:solidFill>
                  <a:srgbClr val="FF0000"/>
                </a:solidFill>
                <a:latin typeface="Times New Roman" pitchFamily="18" charset="0"/>
                <a:cs typeface="Times New Roman" pitchFamily="18" charset="0"/>
              </a:endParaRPr>
            </a:p>
            <a:p>
              <a:pPr marL="119063" indent="-119063">
                <a:lnSpc>
                  <a:spcPct val="150000"/>
                </a:lnSpc>
                <a:buFont typeface="Wingdings" pitchFamily="2" charset="2"/>
                <a:buChar char="v"/>
              </a:pPr>
              <a:r>
                <a:rPr lang="en-US" dirty="0">
                  <a:solidFill>
                    <a:srgbClr val="FF0000"/>
                  </a:solidFill>
                  <a:latin typeface="Times New Roman" pitchFamily="18" charset="0"/>
                  <a:cs typeface="Times New Roman" pitchFamily="18" charset="0"/>
                </a:rPr>
                <a:t> </a:t>
              </a:r>
              <a:r>
                <a:rPr lang="en-US" dirty="0" smtClean="0">
                  <a:solidFill>
                    <a:srgbClr val="FF0000"/>
                  </a:solidFill>
                  <a:latin typeface="Times New Roman" pitchFamily="18" charset="0"/>
                  <a:cs typeface="Times New Roman" pitchFamily="18" charset="0"/>
                </a:rPr>
                <a:t>Financial</a:t>
              </a:r>
              <a:endParaRPr lang="en-US" dirty="0">
                <a:solidFill>
                  <a:srgbClr val="FF0000"/>
                </a:solidFill>
                <a:latin typeface="Times New Roman" pitchFamily="18" charset="0"/>
                <a:cs typeface="Times New Roman" pitchFamily="18" charset="0"/>
              </a:endParaRPr>
            </a:p>
            <a:p>
              <a:pPr marL="119063" indent="-119063">
                <a:lnSpc>
                  <a:spcPct val="150000"/>
                </a:lnSpc>
                <a:buFont typeface="Wingdings" pitchFamily="2" charset="2"/>
                <a:buChar char="v"/>
              </a:pPr>
              <a:r>
                <a:rPr lang="en-US" dirty="0">
                  <a:solidFill>
                    <a:srgbClr val="FF0000"/>
                  </a:solidFill>
                  <a:latin typeface="Times New Roman" pitchFamily="18" charset="0"/>
                  <a:cs typeface="Times New Roman" pitchFamily="18" charset="0"/>
                </a:rPr>
                <a:t> </a:t>
              </a:r>
              <a:r>
                <a:rPr lang="en-US" dirty="0" smtClean="0">
                  <a:solidFill>
                    <a:srgbClr val="FF0000"/>
                  </a:solidFill>
                  <a:latin typeface="Times New Roman" pitchFamily="18" charset="0"/>
                  <a:cs typeface="Times New Roman" pitchFamily="18" charset="0"/>
                </a:rPr>
                <a:t>Social</a:t>
              </a:r>
              <a:endParaRPr lang="en-US" dirty="0">
                <a:solidFill>
                  <a:srgbClr val="FF0000"/>
                </a:solidFill>
                <a:latin typeface="Times New Roman" pitchFamily="18" charset="0"/>
                <a:cs typeface="Times New Roman" pitchFamily="18" charset="0"/>
              </a:endParaRPr>
            </a:p>
            <a:p>
              <a:pPr marL="119063" indent="-119063">
                <a:lnSpc>
                  <a:spcPct val="150000"/>
                </a:lnSpc>
                <a:buFont typeface="Wingdings" pitchFamily="2" charset="2"/>
                <a:buChar char="v"/>
              </a:pPr>
              <a:r>
                <a:rPr lang="en-US" dirty="0">
                  <a:solidFill>
                    <a:srgbClr val="FF0000"/>
                  </a:solidFill>
                  <a:latin typeface="Times New Roman" pitchFamily="18" charset="0"/>
                  <a:cs typeface="Times New Roman" pitchFamily="18" charset="0"/>
                </a:rPr>
                <a:t> </a:t>
              </a:r>
              <a:r>
                <a:rPr lang="en-US" dirty="0" smtClean="0">
                  <a:solidFill>
                    <a:srgbClr val="FF0000"/>
                  </a:solidFill>
                  <a:latin typeface="Times New Roman" pitchFamily="18" charset="0"/>
                  <a:cs typeface="Times New Roman" pitchFamily="18" charset="0"/>
                </a:rPr>
                <a:t>Physical</a:t>
              </a:r>
              <a:endParaRPr lang="en-US" dirty="0">
                <a:solidFill>
                  <a:srgbClr val="FF0000"/>
                </a:solidFill>
                <a:latin typeface="Times New Roman" pitchFamily="18" charset="0"/>
                <a:cs typeface="Times New Roman" pitchFamily="18" charset="0"/>
              </a:endParaRPr>
            </a:p>
          </p:txBody>
        </p:sp>
        <p:sp>
          <p:nvSpPr>
            <p:cNvPr id="12" name="Rectangle 11"/>
            <p:cNvSpPr/>
            <p:nvPr/>
          </p:nvSpPr>
          <p:spPr>
            <a:xfrm>
              <a:off x="1389216" y="995548"/>
              <a:ext cx="1866901" cy="452252"/>
            </a:xfrm>
            <a:prstGeom prst="rect">
              <a:avLst/>
            </a:prstGeom>
            <a:solidFill>
              <a:schemeClr val="accent3">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Times New Roman" pitchFamily="18" charset="0"/>
                  <a:cs typeface="Times New Roman" pitchFamily="18" charset="0"/>
                </a:rPr>
                <a:t>Constraints</a:t>
              </a:r>
              <a:endParaRPr lang="en-US" b="1" dirty="0">
                <a:latin typeface="Times New Roman" pitchFamily="18" charset="0"/>
                <a:cs typeface="Times New Roman" pitchFamily="18" charset="0"/>
              </a:endParaRPr>
            </a:p>
          </p:txBody>
        </p:sp>
      </p:grpSp>
      <p:grpSp>
        <p:nvGrpSpPr>
          <p:cNvPr id="15" name="Group 14"/>
          <p:cNvGrpSpPr/>
          <p:nvPr/>
        </p:nvGrpSpPr>
        <p:grpSpPr>
          <a:xfrm>
            <a:off x="5143498" y="762000"/>
            <a:ext cx="1866901" cy="2057400"/>
            <a:chOff x="1389216" y="995548"/>
            <a:chExt cx="1866901" cy="2057400"/>
          </a:xfrm>
        </p:grpSpPr>
        <p:sp>
          <p:nvSpPr>
            <p:cNvPr id="16" name="Rectangle 15"/>
            <p:cNvSpPr/>
            <p:nvPr/>
          </p:nvSpPr>
          <p:spPr>
            <a:xfrm>
              <a:off x="1389216" y="995548"/>
              <a:ext cx="1866901" cy="2057400"/>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9063" indent="-119063">
                <a:buFont typeface="Wingdings" pitchFamily="2" charset="2"/>
                <a:buChar char="v"/>
              </a:pPr>
              <a:r>
                <a:rPr lang="en-US" dirty="0" smtClean="0">
                  <a:solidFill>
                    <a:srgbClr val="FF0000"/>
                  </a:solidFill>
                  <a:latin typeface="Times New Roman" pitchFamily="18" charset="0"/>
                  <a:cs typeface="Times New Roman" pitchFamily="18" charset="0"/>
                </a:rPr>
                <a:t> </a:t>
              </a:r>
            </a:p>
            <a:p>
              <a:pPr marL="166688" indent="-166688">
                <a:buFont typeface="Wingdings" pitchFamily="2" charset="2"/>
                <a:buChar char="ü"/>
              </a:pPr>
              <a:r>
                <a:rPr lang="en-US" dirty="0" smtClean="0">
                  <a:solidFill>
                    <a:srgbClr val="FF0000"/>
                  </a:solidFill>
                  <a:latin typeface="Times New Roman" pitchFamily="18" charset="0"/>
                  <a:cs typeface="Times New Roman" pitchFamily="18" charset="0"/>
                </a:rPr>
                <a:t>Identify where they are needed most, or where they can perform best</a:t>
              </a:r>
              <a:endParaRPr lang="en-US" baseline="30000" dirty="0">
                <a:solidFill>
                  <a:srgbClr val="FF0000"/>
                </a:solidFill>
                <a:latin typeface="Times New Roman" pitchFamily="18" charset="0"/>
                <a:cs typeface="Times New Roman" pitchFamily="18" charset="0"/>
              </a:endParaRPr>
            </a:p>
          </p:txBody>
        </p:sp>
        <p:sp>
          <p:nvSpPr>
            <p:cNvPr id="17" name="Rectangle 16"/>
            <p:cNvSpPr/>
            <p:nvPr/>
          </p:nvSpPr>
          <p:spPr>
            <a:xfrm>
              <a:off x="1389216" y="995548"/>
              <a:ext cx="1866901" cy="452252"/>
            </a:xfrm>
            <a:prstGeom prst="rect">
              <a:avLst/>
            </a:prstGeom>
            <a:solidFill>
              <a:schemeClr val="accent3">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Times New Roman" pitchFamily="18" charset="0"/>
                  <a:cs typeface="Times New Roman" pitchFamily="18" charset="0"/>
                </a:rPr>
                <a:t>Effectiveness</a:t>
              </a:r>
              <a:endParaRPr lang="en-US" b="1" dirty="0">
                <a:latin typeface="Times New Roman" pitchFamily="18" charset="0"/>
                <a:cs typeface="Times New Roman" pitchFamily="18" charset="0"/>
              </a:endParaRPr>
            </a:p>
          </p:txBody>
        </p:sp>
      </p:grpSp>
      <p:sp>
        <p:nvSpPr>
          <p:cNvPr id="18" name="Right Arrow 17"/>
          <p:cNvSpPr/>
          <p:nvPr/>
        </p:nvSpPr>
        <p:spPr>
          <a:xfrm rot="18926190">
            <a:off x="1348349" y="2748075"/>
            <a:ext cx="646849"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304800" y="3530120"/>
            <a:ext cx="1866901" cy="2057400"/>
            <a:chOff x="1389216" y="995548"/>
            <a:chExt cx="1866901" cy="2057400"/>
          </a:xfrm>
        </p:grpSpPr>
        <p:sp>
          <p:nvSpPr>
            <p:cNvPr id="20" name="Rectangle 19"/>
            <p:cNvSpPr/>
            <p:nvPr/>
          </p:nvSpPr>
          <p:spPr>
            <a:xfrm>
              <a:off x="1389216" y="995548"/>
              <a:ext cx="1866901" cy="2057400"/>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itchFamily="2" charset="2"/>
                <a:buChar char="v"/>
              </a:pPr>
              <a:endParaRPr lang="en-US" dirty="0" smtClean="0">
                <a:solidFill>
                  <a:schemeClr val="tx1"/>
                </a:solidFill>
                <a:latin typeface="Times New Roman" pitchFamily="18" charset="0"/>
                <a:cs typeface="Times New Roman" pitchFamily="18" charset="0"/>
              </a:endParaRPr>
            </a:p>
            <a:p>
              <a:pPr marL="285750" indent="-285750" algn="ctr">
                <a:buFont typeface="Wingdings" pitchFamily="2" charset="2"/>
                <a:buChar char="v"/>
              </a:pPr>
              <a:endParaRPr lang="en-US" dirty="0">
                <a:solidFill>
                  <a:schemeClr val="tx1"/>
                </a:solidFill>
                <a:latin typeface="Times New Roman" pitchFamily="18" charset="0"/>
                <a:cs typeface="Times New Roman" pitchFamily="18" charset="0"/>
              </a:endParaRPr>
            </a:p>
            <a:p>
              <a:pPr marL="285750" indent="-285750" algn="ctr">
                <a:buFont typeface="Wingdings" pitchFamily="2" charset="2"/>
                <a:buChar char="v"/>
              </a:pPr>
              <a:endParaRPr lang="en-US" dirty="0" smtClean="0">
                <a:solidFill>
                  <a:schemeClr val="tx1"/>
                </a:solidFill>
                <a:latin typeface="Times New Roman" pitchFamily="18" charset="0"/>
                <a:cs typeface="Times New Roman" pitchFamily="18" charset="0"/>
              </a:endParaRPr>
            </a:p>
            <a:p>
              <a:pPr marL="285750" indent="-285750" algn="ctr">
                <a:buFont typeface="Wingdings" pitchFamily="2" charset="2"/>
                <a:buChar char="v"/>
              </a:pPr>
              <a:endParaRPr lang="en-US" dirty="0">
                <a:solidFill>
                  <a:schemeClr val="tx1"/>
                </a:solidFill>
                <a:latin typeface="Times New Roman" pitchFamily="18" charset="0"/>
                <a:cs typeface="Times New Roman" pitchFamily="18" charset="0"/>
              </a:endParaRPr>
            </a:p>
            <a:p>
              <a:pPr marL="119063" indent="-119063">
                <a:buFont typeface="Wingdings" pitchFamily="2" charset="2"/>
                <a:buChar char="v"/>
              </a:pPr>
              <a:r>
                <a:rPr lang="en-US" dirty="0" smtClean="0">
                  <a:solidFill>
                    <a:srgbClr val="FF0000"/>
                  </a:solidFill>
                  <a:latin typeface="Times New Roman" pitchFamily="18" charset="0"/>
                  <a:cs typeface="Times New Roman" pitchFamily="18" charset="0"/>
                </a:rPr>
                <a:t> Farming</a:t>
              </a:r>
            </a:p>
            <a:p>
              <a:pPr marL="119063" indent="-119063">
                <a:buFont typeface="Wingdings" pitchFamily="2" charset="2"/>
                <a:buChar char="v"/>
              </a:pPr>
              <a:r>
                <a:rPr lang="en-US" dirty="0" smtClean="0">
                  <a:solidFill>
                    <a:srgbClr val="FF0000"/>
                  </a:solidFill>
                  <a:latin typeface="Times New Roman" pitchFamily="18" charset="0"/>
                  <a:cs typeface="Times New Roman" pitchFamily="18" charset="0"/>
                </a:rPr>
                <a:t> Timber logging</a:t>
              </a:r>
            </a:p>
            <a:p>
              <a:pPr marL="119063" indent="-119063">
                <a:buFont typeface="Wingdings" pitchFamily="2" charset="2"/>
                <a:buChar char="v"/>
              </a:pPr>
              <a:r>
                <a:rPr lang="en-US" dirty="0">
                  <a:solidFill>
                    <a:srgbClr val="FF0000"/>
                  </a:solidFill>
                  <a:latin typeface="Times New Roman" pitchFamily="18" charset="0"/>
                  <a:cs typeface="Times New Roman" pitchFamily="18" charset="0"/>
                </a:rPr>
                <a:t> C</a:t>
              </a:r>
              <a:r>
                <a:rPr lang="en-US" dirty="0" smtClean="0">
                  <a:solidFill>
                    <a:srgbClr val="FF0000"/>
                  </a:solidFill>
                  <a:latin typeface="Times New Roman" pitchFamily="18" charset="0"/>
                  <a:cs typeface="Times New Roman" pitchFamily="18" charset="0"/>
                </a:rPr>
                <a:t>hannelization</a:t>
              </a:r>
            </a:p>
            <a:p>
              <a:pPr marL="119063" indent="-119063">
                <a:buFont typeface="Wingdings" pitchFamily="2" charset="2"/>
                <a:buChar char="v"/>
              </a:pPr>
              <a:r>
                <a:rPr lang="en-US" dirty="0">
                  <a:solidFill>
                    <a:srgbClr val="FF0000"/>
                  </a:solidFill>
                  <a:latin typeface="Times New Roman" pitchFamily="18" charset="0"/>
                  <a:cs typeface="Times New Roman" pitchFamily="18" charset="0"/>
                </a:rPr>
                <a:t> </a:t>
              </a:r>
              <a:r>
                <a:rPr lang="en-US" dirty="0" smtClean="0">
                  <a:solidFill>
                    <a:srgbClr val="FF0000"/>
                  </a:solidFill>
                  <a:latin typeface="Times New Roman" pitchFamily="18" charset="0"/>
                  <a:cs typeface="Times New Roman" pitchFamily="18" charset="0"/>
                </a:rPr>
                <a:t>Dredging</a:t>
              </a:r>
            </a:p>
            <a:p>
              <a:pPr marL="285750" indent="-285750" algn="ctr">
                <a:buFont typeface="Wingdings" pitchFamily="2" charset="2"/>
                <a:buChar char="v"/>
              </a:pPr>
              <a:endParaRPr lang="en-US" dirty="0" smtClean="0">
                <a:solidFill>
                  <a:schemeClr val="tx1"/>
                </a:solidFill>
                <a:latin typeface="Times New Roman" pitchFamily="18" charset="0"/>
                <a:cs typeface="Times New Roman" pitchFamily="18" charset="0"/>
              </a:endParaRPr>
            </a:p>
            <a:p>
              <a:pPr marL="285750" indent="-285750" algn="ctr">
                <a:buFont typeface="Wingdings" pitchFamily="2" charset="2"/>
                <a:buChar char="v"/>
              </a:pPr>
              <a:endParaRPr lang="en-US" dirty="0" smtClean="0">
                <a:solidFill>
                  <a:schemeClr val="tx1"/>
                </a:solidFill>
                <a:latin typeface="Times New Roman" pitchFamily="18" charset="0"/>
                <a:cs typeface="Times New Roman" pitchFamily="18" charset="0"/>
              </a:endParaRPr>
            </a:p>
            <a:p>
              <a:pPr marL="285750" indent="-285750" algn="ctr">
                <a:buFont typeface="Wingdings" pitchFamily="2" charset="2"/>
                <a:buChar char="v"/>
              </a:pPr>
              <a:endParaRPr lang="en-US" dirty="0">
                <a:solidFill>
                  <a:schemeClr val="tx1"/>
                </a:solidFill>
                <a:latin typeface="Times New Roman" pitchFamily="18" charset="0"/>
                <a:cs typeface="Times New Roman" pitchFamily="18" charset="0"/>
              </a:endParaRPr>
            </a:p>
          </p:txBody>
        </p:sp>
        <p:sp>
          <p:nvSpPr>
            <p:cNvPr id="21" name="Rectangle 20"/>
            <p:cNvSpPr/>
            <p:nvPr/>
          </p:nvSpPr>
          <p:spPr>
            <a:xfrm>
              <a:off x="1389216" y="995548"/>
              <a:ext cx="1866901" cy="452252"/>
            </a:xfrm>
            <a:prstGeom prst="rect">
              <a:avLst/>
            </a:prstGeom>
            <a:solidFill>
              <a:schemeClr val="accent3">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latin typeface="Times New Roman" pitchFamily="18" charset="0"/>
                  <a:cs typeface="Times New Roman" pitchFamily="18" charset="0"/>
                </a:rPr>
                <a:t>Disturbances</a:t>
              </a:r>
              <a:endParaRPr lang="en-US" b="1" dirty="0">
                <a:solidFill>
                  <a:schemeClr val="bg1"/>
                </a:solidFill>
                <a:latin typeface="Times New Roman" pitchFamily="18" charset="0"/>
                <a:cs typeface="Times New Roman" pitchFamily="18" charset="0"/>
              </a:endParaRPr>
            </a:p>
          </p:txBody>
        </p:sp>
      </p:grpSp>
      <p:grpSp>
        <p:nvGrpSpPr>
          <p:cNvPr id="22" name="Group 21"/>
          <p:cNvGrpSpPr/>
          <p:nvPr/>
        </p:nvGrpSpPr>
        <p:grpSpPr>
          <a:xfrm>
            <a:off x="6858000" y="3530120"/>
            <a:ext cx="1866901" cy="2057400"/>
            <a:chOff x="1389216" y="995548"/>
            <a:chExt cx="1866901" cy="2057400"/>
          </a:xfrm>
        </p:grpSpPr>
        <p:sp>
          <p:nvSpPr>
            <p:cNvPr id="23" name="Rectangle 22"/>
            <p:cNvSpPr/>
            <p:nvPr/>
          </p:nvSpPr>
          <p:spPr>
            <a:xfrm>
              <a:off x="1389216" y="995548"/>
              <a:ext cx="1866901" cy="2057400"/>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rgbClr val="FF0000"/>
                </a:solidFill>
                <a:latin typeface="Times New Roman" pitchFamily="18" charset="0"/>
                <a:cs typeface="Times New Roman" pitchFamily="18" charset="0"/>
              </a:endParaRPr>
            </a:p>
            <a:p>
              <a:pPr algn="ctr"/>
              <a:endParaRPr lang="en-US" dirty="0">
                <a:solidFill>
                  <a:srgbClr val="FF0000"/>
                </a:solidFill>
                <a:latin typeface="Times New Roman" pitchFamily="18" charset="0"/>
                <a:cs typeface="Times New Roman" pitchFamily="18" charset="0"/>
              </a:endParaRPr>
            </a:p>
            <a:p>
              <a:pPr algn="ctr"/>
              <a:r>
                <a:rPr lang="en-US" dirty="0" smtClean="0">
                  <a:solidFill>
                    <a:srgbClr val="FF0000"/>
                  </a:solidFill>
                  <a:latin typeface="Times New Roman" pitchFamily="18" charset="0"/>
                  <a:cs typeface="Times New Roman" pitchFamily="18" charset="0"/>
                </a:rPr>
                <a:t>Quantify vegetation composition in riparian buffer</a:t>
              </a:r>
              <a:endParaRPr lang="en-US" dirty="0">
                <a:latin typeface="Times New Roman" pitchFamily="18" charset="0"/>
                <a:cs typeface="Times New Roman" pitchFamily="18" charset="0"/>
              </a:endParaRPr>
            </a:p>
          </p:txBody>
        </p:sp>
        <p:sp>
          <p:nvSpPr>
            <p:cNvPr id="24" name="Rectangle 23"/>
            <p:cNvSpPr/>
            <p:nvPr/>
          </p:nvSpPr>
          <p:spPr>
            <a:xfrm>
              <a:off x="1389216" y="995548"/>
              <a:ext cx="1866901" cy="452252"/>
            </a:xfrm>
            <a:prstGeom prst="rect">
              <a:avLst/>
            </a:prstGeom>
            <a:solidFill>
              <a:schemeClr val="accent3">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Times New Roman" pitchFamily="18" charset="0"/>
                  <a:cs typeface="Times New Roman" pitchFamily="18" charset="0"/>
                </a:rPr>
                <a:t>Objective</a:t>
              </a:r>
              <a:endParaRPr lang="en-US" b="1" dirty="0">
                <a:latin typeface="Times New Roman" pitchFamily="18" charset="0"/>
                <a:cs typeface="Times New Roman" pitchFamily="18" charset="0"/>
              </a:endParaRPr>
            </a:p>
          </p:txBody>
        </p:sp>
      </p:grpSp>
      <p:sp>
        <p:nvSpPr>
          <p:cNvPr id="26" name="Right Arrow 25"/>
          <p:cNvSpPr/>
          <p:nvPr/>
        </p:nvSpPr>
        <p:spPr>
          <a:xfrm>
            <a:off x="4286141" y="1714500"/>
            <a:ext cx="646849"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Arrow 26"/>
          <p:cNvSpPr/>
          <p:nvPr/>
        </p:nvSpPr>
        <p:spPr>
          <a:xfrm rot="2842460">
            <a:off x="7076919" y="2757392"/>
            <a:ext cx="646849"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2970635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6" grpId="0" animBg="1"/>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1066800"/>
          </a:xfrm>
        </p:spPr>
        <p:txBody>
          <a:bodyPr>
            <a:noAutofit/>
          </a:bodyPr>
          <a:lstStyle/>
          <a:p>
            <a:r>
              <a:rPr lang="en-US" sz="3600" b="1" dirty="0" smtClean="0">
                <a:solidFill>
                  <a:srgbClr val="C00000"/>
                </a:solidFill>
                <a:latin typeface="Times New Roman" pitchFamily="18" charset="0"/>
                <a:cs typeface="Times New Roman" pitchFamily="18" charset="0"/>
              </a:rPr>
              <a:t>Study Area: </a:t>
            </a:r>
            <a:r>
              <a:rPr lang="en-US" sz="3600" b="1" dirty="0" err="1" smtClean="0">
                <a:solidFill>
                  <a:srgbClr val="C00000"/>
                </a:solidFill>
                <a:latin typeface="Times New Roman" pitchFamily="18" charset="0"/>
                <a:cs typeface="Times New Roman" pitchFamily="18" charset="0"/>
              </a:rPr>
              <a:t>L’Anguille</a:t>
            </a:r>
            <a:r>
              <a:rPr lang="en-US" sz="3600" b="1" dirty="0" smtClean="0">
                <a:solidFill>
                  <a:srgbClr val="C00000"/>
                </a:solidFill>
                <a:latin typeface="Times New Roman" pitchFamily="18" charset="0"/>
                <a:cs typeface="Times New Roman" pitchFamily="18" charset="0"/>
              </a:rPr>
              <a:t> </a:t>
            </a:r>
            <a:r>
              <a:rPr lang="en-US" sz="3200" b="1" dirty="0" smtClean="0">
                <a:solidFill>
                  <a:srgbClr val="C00000"/>
                </a:solidFill>
                <a:latin typeface="Times New Roman" pitchFamily="18" charset="0"/>
                <a:cs typeface="Times New Roman" pitchFamily="18" charset="0"/>
              </a:rPr>
              <a:t>River Watershed (LRWS)</a:t>
            </a:r>
            <a:endParaRPr lang="en-US" sz="3600" b="1" dirty="0">
              <a:solidFill>
                <a:srgbClr val="C00000"/>
              </a:solidFill>
              <a:latin typeface="Times New Roman" pitchFamily="18" charset="0"/>
              <a:cs typeface="Times New Roman" pitchFamily="18" charset="0"/>
            </a:endParaRPr>
          </a:p>
        </p:txBody>
      </p:sp>
      <p:grpSp>
        <p:nvGrpSpPr>
          <p:cNvPr id="5" name="Group 9"/>
          <p:cNvGrpSpPr/>
          <p:nvPr/>
        </p:nvGrpSpPr>
        <p:grpSpPr>
          <a:xfrm>
            <a:off x="0" y="6400799"/>
            <a:ext cx="9144000" cy="457201"/>
            <a:chOff x="0" y="6400799"/>
            <a:chExt cx="9144000" cy="457201"/>
          </a:xfrm>
        </p:grpSpPr>
        <p:pic>
          <p:nvPicPr>
            <p:cNvPr id="6" name="Picture 5" descr="UA-Color-Cntr-Lg.png"/>
            <p:cNvPicPr>
              <a:picLocks noChangeAspect="1"/>
            </p:cNvPicPr>
            <p:nvPr/>
          </p:nvPicPr>
          <p:blipFill>
            <a:blip r:embed="rId3" cstate="print"/>
            <a:stretch>
              <a:fillRect/>
            </a:stretch>
          </p:blipFill>
          <p:spPr>
            <a:xfrm>
              <a:off x="0" y="6400799"/>
              <a:ext cx="3268982" cy="457201"/>
            </a:xfrm>
            <a:prstGeom prst="rect">
              <a:avLst/>
            </a:prstGeom>
          </p:spPr>
        </p:pic>
        <p:sp>
          <p:nvSpPr>
            <p:cNvPr id="9" name="Rectangle 8"/>
            <p:cNvSpPr/>
            <p:nvPr/>
          </p:nvSpPr>
          <p:spPr>
            <a:xfrm>
              <a:off x="3581400" y="6400800"/>
              <a:ext cx="5562600" cy="457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Times New Roman" pitchFamily="18" charset="0"/>
                  <a:cs typeface="Times New Roman" pitchFamily="18" charset="0"/>
                </a:rPr>
                <a:t>Cooperative Extension Service</a:t>
              </a:r>
              <a:endParaRPr lang="en-US" dirty="0">
                <a:solidFill>
                  <a:schemeClr val="bg1"/>
                </a:solidFill>
                <a:latin typeface="Times New Roman" pitchFamily="18" charset="0"/>
                <a:cs typeface="Times New Roman" pitchFamily="18" charset="0"/>
              </a:endParaRPr>
            </a:p>
          </p:txBody>
        </p:sp>
      </p:grpSp>
      <p:pic>
        <p:nvPicPr>
          <p:cNvPr id="11" name="Picture 10" descr="datalayers_cities.jpg"/>
          <p:cNvPicPr>
            <a:picLocks noChangeAspect="1"/>
          </p:cNvPicPr>
          <p:nvPr/>
        </p:nvPicPr>
        <p:blipFill>
          <a:blip r:embed="rId4" cstate="print"/>
          <a:stretch>
            <a:fillRect/>
          </a:stretch>
        </p:blipFill>
        <p:spPr>
          <a:xfrm>
            <a:off x="152400" y="1447800"/>
            <a:ext cx="3733800" cy="4831976"/>
          </a:xfrm>
          <a:prstGeom prst="rect">
            <a:avLst/>
          </a:prstGeom>
          <a:ln w="12700">
            <a:solidFill>
              <a:schemeClr val="tx1"/>
            </a:solidFill>
          </a:ln>
        </p:spPr>
      </p:pic>
      <p:pic>
        <p:nvPicPr>
          <p:cNvPr id="8" name="Picture 7" descr="datalayers_LULC.jpg"/>
          <p:cNvPicPr>
            <a:picLocks noChangeAspect="1"/>
          </p:cNvPicPr>
          <p:nvPr/>
        </p:nvPicPr>
        <p:blipFill>
          <a:blip r:embed="rId5" cstate="print"/>
          <a:stretch>
            <a:fillRect/>
          </a:stretch>
        </p:blipFill>
        <p:spPr>
          <a:xfrm>
            <a:off x="152400" y="1447800"/>
            <a:ext cx="3730752" cy="4828032"/>
          </a:xfrm>
          <a:prstGeom prst="rect">
            <a:avLst/>
          </a:prstGeom>
          <a:ln w="12700">
            <a:solidFill>
              <a:schemeClr val="tx1"/>
            </a:solidFill>
          </a:ln>
        </p:spPr>
      </p:pic>
      <p:sp>
        <p:nvSpPr>
          <p:cNvPr id="10" name="Rectangle 9"/>
          <p:cNvSpPr/>
          <p:nvPr/>
        </p:nvSpPr>
        <p:spPr>
          <a:xfrm>
            <a:off x="4038600" y="1447800"/>
            <a:ext cx="5105400" cy="1569660"/>
          </a:xfrm>
          <a:prstGeom prst="rect">
            <a:avLst/>
          </a:prstGeom>
        </p:spPr>
        <p:txBody>
          <a:bodyPr wrap="square">
            <a:spAutoFit/>
          </a:bodyPr>
          <a:lstStyle/>
          <a:p>
            <a:pPr marL="419100" indent="-419100">
              <a:buFont typeface="Wingdings" pitchFamily="2" charset="2"/>
              <a:buChar char="Ø"/>
              <a:defRPr/>
            </a:pPr>
            <a:r>
              <a:rPr lang="en-US" sz="2400" b="1" dirty="0" smtClean="0">
                <a:latin typeface="Times New Roman" pitchFamily="18" charset="0"/>
                <a:cs typeface="Times New Roman" pitchFamily="18" charset="0"/>
              </a:rPr>
              <a:t>Total Area under row crops (70%)</a:t>
            </a:r>
          </a:p>
          <a:p>
            <a:pPr marL="876300" lvl="1" indent="-419100">
              <a:buFont typeface="Wingdings" pitchFamily="2" charset="2"/>
              <a:buChar char="v"/>
              <a:defRPr/>
            </a:pPr>
            <a:r>
              <a:rPr lang="en-US" sz="2400" dirty="0" smtClean="0">
                <a:latin typeface="Times New Roman" pitchFamily="18" charset="0"/>
                <a:cs typeface="Times New Roman" pitchFamily="18" charset="0"/>
              </a:rPr>
              <a:t>soybean (42.3%), </a:t>
            </a:r>
          </a:p>
          <a:p>
            <a:pPr marL="876300" lvl="1" indent="-419100">
              <a:buFont typeface="Wingdings" pitchFamily="2" charset="2"/>
              <a:buChar char="v"/>
              <a:defRPr/>
            </a:pPr>
            <a:r>
              <a:rPr lang="en-US" sz="2400" dirty="0" smtClean="0">
                <a:latin typeface="Times New Roman" pitchFamily="18" charset="0"/>
                <a:cs typeface="Times New Roman" pitchFamily="18" charset="0"/>
              </a:rPr>
              <a:t>rice (14.9%), </a:t>
            </a:r>
          </a:p>
          <a:p>
            <a:pPr marL="419100" indent="-419100">
              <a:buFont typeface="Wingdings" pitchFamily="2" charset="2"/>
              <a:buChar char="Ø"/>
              <a:defRPr/>
            </a:pPr>
            <a:r>
              <a:rPr lang="en-US" sz="2400" b="1" dirty="0" smtClean="0">
                <a:latin typeface="Times New Roman" pitchFamily="18" charset="0"/>
                <a:cs typeface="Times New Roman" pitchFamily="18" charset="0"/>
              </a:rPr>
              <a:t>Forest (21.2%), </a:t>
            </a:r>
          </a:p>
        </p:txBody>
      </p:sp>
      <p:sp>
        <p:nvSpPr>
          <p:cNvPr id="13" name="TextBox 12"/>
          <p:cNvSpPr txBox="1"/>
          <p:nvPr/>
        </p:nvSpPr>
        <p:spPr>
          <a:xfrm>
            <a:off x="4818329" y="6172200"/>
            <a:ext cx="4325671" cy="276999"/>
          </a:xfrm>
          <a:prstGeom prst="rect">
            <a:avLst/>
          </a:prstGeom>
          <a:noFill/>
        </p:spPr>
        <p:txBody>
          <a:bodyPr wrap="none" rtlCol="0">
            <a:spAutoFit/>
          </a:bodyPr>
          <a:lstStyle/>
          <a:p>
            <a:r>
              <a:rPr lang="en-US" sz="1200" dirty="0" smtClean="0"/>
              <a:t>(Source: Center for Advanced Spatial Technologies (CAST), 2006)</a:t>
            </a:r>
            <a:endParaRPr lang="en-US" sz="1200" dirty="0"/>
          </a:p>
        </p:txBody>
      </p:sp>
      <p:sp>
        <p:nvSpPr>
          <p:cNvPr id="14" name="Rectangle 13"/>
          <p:cNvSpPr/>
          <p:nvPr/>
        </p:nvSpPr>
        <p:spPr>
          <a:xfrm>
            <a:off x="4038600" y="2971800"/>
            <a:ext cx="4572000" cy="2308324"/>
          </a:xfrm>
          <a:prstGeom prst="rect">
            <a:avLst/>
          </a:prstGeom>
        </p:spPr>
        <p:txBody>
          <a:bodyPr>
            <a:spAutoFit/>
          </a:bodyPr>
          <a:lstStyle/>
          <a:p>
            <a:pPr marL="419100" indent="-419100">
              <a:buFont typeface="Wingdings" pitchFamily="2" charset="2"/>
              <a:buChar char="Ø"/>
            </a:pPr>
            <a:r>
              <a:rPr lang="en-US" sz="2400" b="1" dirty="0" smtClean="0">
                <a:solidFill>
                  <a:srgbClr val="006600"/>
                </a:solidFill>
                <a:latin typeface="Times New Roman" pitchFamily="18" charset="0"/>
                <a:cs typeface="Times New Roman" pitchFamily="18" charset="0"/>
              </a:rPr>
              <a:t>Source of impairment </a:t>
            </a:r>
            <a:endParaRPr lang="en-US" sz="2400" dirty="0" smtClean="0">
              <a:solidFill>
                <a:srgbClr val="006600"/>
              </a:solidFill>
              <a:latin typeface="Times New Roman" pitchFamily="18" charset="0"/>
              <a:cs typeface="Times New Roman" pitchFamily="18" charset="0"/>
            </a:endParaRPr>
          </a:p>
          <a:p>
            <a:pPr marL="742950" lvl="1" indent="-285750">
              <a:buFont typeface="Wingdings" pitchFamily="2" charset="2"/>
              <a:buChar char="v"/>
            </a:pPr>
            <a:r>
              <a:rPr lang="en-US" sz="2400" dirty="0" smtClean="0">
                <a:latin typeface="Times New Roman" pitchFamily="18" charset="0"/>
                <a:cs typeface="Times New Roman" pitchFamily="18" charset="0"/>
              </a:rPr>
              <a:t>Drainage of the lowland areas - ditching and channelization</a:t>
            </a:r>
          </a:p>
          <a:p>
            <a:pPr marL="742950" lvl="1" indent="-285750">
              <a:buFont typeface="Wingdings" pitchFamily="2" charset="2"/>
              <a:buChar char="v"/>
            </a:pPr>
            <a:r>
              <a:rPr lang="en-US" sz="2400" dirty="0" smtClean="0">
                <a:latin typeface="Times New Roman" pitchFamily="18" charset="0"/>
                <a:cs typeface="Times New Roman" pitchFamily="18" charset="0"/>
              </a:rPr>
              <a:t>Silt loads carried into the streams from row crops</a:t>
            </a:r>
            <a:endParaRPr lang="en-US" sz="2400" dirty="0">
              <a:solidFill>
                <a:srgbClr val="006600"/>
              </a:solidFill>
              <a:latin typeface="Times New Roman" pitchFamily="18" charset="0"/>
              <a:cs typeface="Times New Roman" pitchFamily="18" charset="0"/>
            </a:endParaRPr>
          </a:p>
        </p:txBody>
      </p:sp>
      <p:sp>
        <p:nvSpPr>
          <p:cNvPr id="15" name="Rectangle 14"/>
          <p:cNvSpPr/>
          <p:nvPr/>
        </p:nvSpPr>
        <p:spPr>
          <a:xfrm>
            <a:off x="4114800" y="5334000"/>
            <a:ext cx="4876800" cy="830997"/>
          </a:xfrm>
          <a:prstGeom prst="rect">
            <a:avLst/>
          </a:prstGeom>
        </p:spPr>
        <p:txBody>
          <a:bodyPr wrap="square">
            <a:spAutoFit/>
          </a:bodyPr>
          <a:lstStyle/>
          <a:p>
            <a:pPr>
              <a:buNone/>
            </a:pPr>
            <a:r>
              <a:rPr lang="en-US" sz="2400" b="1" dirty="0" smtClean="0">
                <a:solidFill>
                  <a:srgbClr val="0929C7"/>
                </a:solidFill>
                <a:latin typeface="Times New Roman" pitchFamily="18" charset="0"/>
                <a:cs typeface="Times New Roman" pitchFamily="18" charset="0"/>
              </a:rPr>
              <a:t>Study stream banks to determine sources for sedimentation </a:t>
            </a:r>
            <a:r>
              <a:rPr lang="en-US" sz="1200" dirty="0" smtClean="0">
                <a:latin typeface="Times New Roman" pitchFamily="18" charset="0"/>
                <a:cs typeface="Times New Roman" pitchFamily="18" charset="0"/>
              </a:rPr>
              <a:t>(Audubon, 2005)</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3600" b="1" dirty="0" smtClean="0">
                <a:solidFill>
                  <a:srgbClr val="C00000"/>
                </a:solidFill>
                <a:latin typeface="Times New Roman" pitchFamily="18" charset="0"/>
                <a:cs typeface="Times New Roman" pitchFamily="18" charset="0"/>
              </a:rPr>
              <a:t>How wide should be the buffer..?</a:t>
            </a:r>
            <a:endParaRPr lang="en-US" sz="3600" b="1" dirty="0">
              <a:solidFill>
                <a:srgbClr val="C0000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533400" y="1828800"/>
          <a:ext cx="8077200" cy="2768600"/>
        </p:xfrm>
        <a:graphic>
          <a:graphicData uri="http://schemas.openxmlformats.org/drawingml/2006/table">
            <a:tbl>
              <a:tblPr firstRow="1" bandRow="1">
                <a:tableStyleId>{21E4AEA4-8DFA-4A89-87EB-49C32662AFE0}</a:tableStyleId>
              </a:tblPr>
              <a:tblGrid>
                <a:gridCol w="1346200"/>
                <a:gridCol w="1346200"/>
                <a:gridCol w="1346200"/>
                <a:gridCol w="1346200"/>
                <a:gridCol w="1346200"/>
                <a:gridCol w="1346200"/>
              </a:tblGrid>
              <a:tr h="0">
                <a:tc rowSpan="2">
                  <a:txBody>
                    <a:bodyPr/>
                    <a:lstStyle/>
                    <a:p>
                      <a:pPr algn="ctr"/>
                      <a:r>
                        <a:rPr lang="en-US" dirty="0" smtClean="0">
                          <a:latin typeface="Times New Roman" pitchFamily="18" charset="0"/>
                          <a:cs typeface="Times New Roman" pitchFamily="18" charset="0"/>
                        </a:rPr>
                        <a:t>Land Slope</a:t>
                      </a:r>
                      <a:r>
                        <a:rPr lang="en-US" baseline="0"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a:txBody>
                  <a:tcPr anchor="ctr"/>
                </a:tc>
                <a:tc rowSpan="2">
                  <a:txBody>
                    <a:bodyPr/>
                    <a:lstStyle/>
                    <a:p>
                      <a:pPr algn="ctr"/>
                      <a:r>
                        <a:rPr lang="en-US" dirty="0" smtClean="0">
                          <a:latin typeface="Times New Roman" pitchFamily="18" charset="0"/>
                          <a:cs typeface="Times New Roman" pitchFamily="18" charset="0"/>
                        </a:rPr>
                        <a:t>Riparian Forest Buffer, ft</a:t>
                      </a:r>
                      <a:endParaRPr lang="en-US" dirty="0">
                        <a:latin typeface="Times New Roman" pitchFamily="18" charset="0"/>
                        <a:cs typeface="Times New Roman" pitchFamily="18" charset="0"/>
                      </a:endParaRPr>
                    </a:p>
                  </a:txBody>
                  <a:tcPr anchor="ctr"/>
                </a:tc>
                <a:tc gridSpan="3">
                  <a:txBody>
                    <a:bodyPr/>
                    <a:lstStyle/>
                    <a:p>
                      <a:pPr algn="ctr"/>
                      <a:r>
                        <a:rPr lang="en-US" dirty="0" smtClean="0">
                          <a:latin typeface="Times New Roman" pitchFamily="18" charset="0"/>
                          <a:cs typeface="Times New Roman" pitchFamily="18" charset="0"/>
                        </a:rPr>
                        <a:t>Filter Strip minimum widths, ft</a:t>
                      </a:r>
                      <a:endParaRPr lang="en-US" dirty="0">
                        <a:latin typeface="Times New Roman" pitchFamily="18" charset="0"/>
                        <a:cs typeface="Times New Roman" pitchFamily="18" charset="0"/>
                      </a:endParaRPr>
                    </a:p>
                  </a:txBody>
                  <a:tcPr/>
                </a:tc>
                <a:tc hMerge="1">
                  <a:txBody>
                    <a:bodyPr/>
                    <a:lstStyle/>
                    <a:p>
                      <a:endParaRPr lang="en-US" dirty="0"/>
                    </a:p>
                  </a:txBody>
                  <a:tcPr/>
                </a:tc>
                <a:tc hMerge="1">
                  <a:txBody>
                    <a:bodyPr/>
                    <a:lstStyle/>
                    <a:p>
                      <a:endParaRPr lang="en-US" dirty="0"/>
                    </a:p>
                  </a:txBody>
                  <a:tcPr/>
                </a:tc>
                <a:tc rowSpan="2">
                  <a:txBody>
                    <a:bodyPr/>
                    <a:lstStyle/>
                    <a:p>
                      <a:pPr algn="ctr"/>
                      <a:r>
                        <a:rPr lang="en-US" dirty="0" smtClean="0">
                          <a:latin typeface="Times New Roman" pitchFamily="18" charset="0"/>
                          <a:cs typeface="Times New Roman" pitchFamily="18" charset="0"/>
                        </a:rPr>
                        <a:t>Total combined width, ft</a:t>
                      </a:r>
                      <a:endParaRPr lang="en-US" dirty="0">
                        <a:latin typeface="Times New Roman" pitchFamily="18" charset="0"/>
                        <a:cs typeface="Times New Roman" pitchFamily="18" charset="0"/>
                      </a:endParaRPr>
                    </a:p>
                  </a:txBody>
                  <a:tcPr/>
                </a:tc>
              </a:tr>
              <a:tr h="370840">
                <a:tc vMerge="1">
                  <a:txBody>
                    <a:bodyPr/>
                    <a:lstStyle/>
                    <a:p>
                      <a:endParaRPr lang="en-US" dirty="0"/>
                    </a:p>
                  </a:txBody>
                  <a:tcPr/>
                </a:tc>
                <a:tc vMerge="1">
                  <a:txBody>
                    <a:bodyPr/>
                    <a:lstStyle/>
                    <a:p>
                      <a:endParaRPr lang="en-US" dirty="0"/>
                    </a:p>
                  </a:txBody>
                  <a:tcPr/>
                </a:tc>
                <a:tc>
                  <a:txBody>
                    <a:bodyPr/>
                    <a:lstStyle/>
                    <a:p>
                      <a:pPr algn="ctr"/>
                      <a:r>
                        <a:rPr lang="en-US" dirty="0" smtClean="0">
                          <a:latin typeface="Times New Roman" pitchFamily="18" charset="0"/>
                          <a:cs typeface="Times New Roman" pitchFamily="18" charset="0"/>
                        </a:rPr>
                        <a:t>Cropland</a:t>
                      </a:r>
                      <a:endParaRPr lang="en-US" dirty="0">
                        <a:latin typeface="Times New Roman" pitchFamily="18" charset="0"/>
                        <a:cs typeface="Times New Roman" pitchFamily="18" charset="0"/>
                      </a:endParaRPr>
                    </a:p>
                  </a:txBody>
                  <a:tcPr anchor="ctr"/>
                </a:tc>
                <a:tc>
                  <a:txBody>
                    <a:bodyPr/>
                    <a:lstStyle/>
                    <a:p>
                      <a:pPr algn="ctr"/>
                      <a:r>
                        <a:rPr lang="en-US" dirty="0" smtClean="0">
                          <a:latin typeface="Times New Roman" pitchFamily="18" charset="0"/>
                          <a:cs typeface="Times New Roman" pitchFamily="18" charset="0"/>
                        </a:rPr>
                        <a:t>Pastures</a:t>
                      </a:r>
                      <a:endParaRPr lang="en-US" dirty="0">
                        <a:latin typeface="Times New Roman" pitchFamily="18" charset="0"/>
                        <a:cs typeface="Times New Roman" pitchFamily="18" charset="0"/>
                      </a:endParaRPr>
                    </a:p>
                  </a:txBody>
                  <a:tcPr anchor="ctr"/>
                </a:tc>
                <a:tc>
                  <a:txBody>
                    <a:bodyPr/>
                    <a:lstStyle/>
                    <a:p>
                      <a:pPr algn="ctr"/>
                      <a:r>
                        <a:rPr lang="en-US" dirty="0" smtClean="0">
                          <a:latin typeface="Times New Roman" pitchFamily="18" charset="0"/>
                          <a:cs typeface="Times New Roman" pitchFamily="18" charset="0"/>
                        </a:rPr>
                        <a:t>Forest</a:t>
                      </a:r>
                      <a:endParaRPr lang="en-US" dirty="0">
                        <a:latin typeface="Times New Roman" pitchFamily="18" charset="0"/>
                        <a:cs typeface="Times New Roman" pitchFamily="18" charset="0"/>
                      </a:endParaRPr>
                    </a:p>
                  </a:txBody>
                  <a:tcPr anchor="ctr"/>
                </a:tc>
                <a:tc vMerge="1">
                  <a:txBody>
                    <a:bodyPr/>
                    <a:lstStyle/>
                    <a:p>
                      <a:endParaRPr lang="en-US" dirty="0"/>
                    </a:p>
                  </a:txBody>
                  <a:tcPr/>
                </a:tc>
              </a:tr>
              <a:tr h="370840">
                <a:tc>
                  <a:txBody>
                    <a:bodyPr/>
                    <a:lstStyle/>
                    <a:p>
                      <a:r>
                        <a:rPr lang="en-US" dirty="0" smtClean="0">
                          <a:latin typeface="Times New Roman" pitchFamily="18" charset="0"/>
                          <a:cs typeface="Times New Roman" pitchFamily="18" charset="0"/>
                        </a:rPr>
                        <a:t>0-1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25+0.25*25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60+6.25</a:t>
                      </a:r>
                      <a:endParaRPr lang="en-US"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1-3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50+0.25*25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85+12.5</a:t>
                      </a:r>
                      <a:endParaRPr lang="en-US"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3-8</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50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50+0.25*25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85+12.5</a:t>
                      </a:r>
                      <a:endParaRPr lang="en-US"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8-20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100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70+0.25*25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105+17.5</a:t>
                      </a:r>
                      <a:endParaRPr lang="en-US"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20-40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100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90+0.25*25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125+22.5</a:t>
                      </a:r>
                      <a:endParaRPr lang="en-US" dirty="0">
                        <a:latin typeface="Times New Roman" pitchFamily="18" charset="0"/>
                        <a:cs typeface="Times New Roman" pitchFamily="18" charset="0"/>
                      </a:endParaRPr>
                    </a:p>
                  </a:txBody>
                  <a:tcPr/>
                </a:tc>
              </a:tr>
            </a:tbl>
          </a:graphicData>
        </a:graphic>
      </p:graphicFrame>
      <p:grpSp>
        <p:nvGrpSpPr>
          <p:cNvPr id="5" name="Group 4"/>
          <p:cNvGrpSpPr/>
          <p:nvPr/>
        </p:nvGrpSpPr>
        <p:grpSpPr>
          <a:xfrm>
            <a:off x="0" y="6400799"/>
            <a:ext cx="9144000" cy="457201"/>
            <a:chOff x="0" y="6400799"/>
            <a:chExt cx="9144000" cy="457201"/>
          </a:xfrm>
        </p:grpSpPr>
        <p:pic>
          <p:nvPicPr>
            <p:cNvPr id="6" name="Picture 5" descr="UA-Color-Cntr-Lg.png"/>
            <p:cNvPicPr>
              <a:picLocks noChangeAspect="1"/>
            </p:cNvPicPr>
            <p:nvPr/>
          </p:nvPicPr>
          <p:blipFill>
            <a:blip r:embed="rId3" cstate="print"/>
            <a:stretch>
              <a:fillRect/>
            </a:stretch>
          </p:blipFill>
          <p:spPr>
            <a:xfrm>
              <a:off x="0" y="6400799"/>
              <a:ext cx="3268982" cy="457201"/>
            </a:xfrm>
            <a:prstGeom prst="rect">
              <a:avLst/>
            </a:prstGeom>
          </p:spPr>
        </p:pic>
        <p:sp>
          <p:nvSpPr>
            <p:cNvPr id="7" name="Rectangle 6"/>
            <p:cNvSpPr/>
            <p:nvPr/>
          </p:nvSpPr>
          <p:spPr>
            <a:xfrm>
              <a:off x="3581400" y="6400800"/>
              <a:ext cx="5562600" cy="457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Times New Roman" pitchFamily="18" charset="0"/>
                  <a:cs typeface="Times New Roman" pitchFamily="18" charset="0"/>
                </a:rPr>
                <a:t>Cooperative Extension Service</a:t>
              </a:r>
              <a:endParaRPr lang="en-US" dirty="0">
                <a:solidFill>
                  <a:schemeClr val="bg1"/>
                </a:solidFill>
                <a:latin typeface="Times New Roman" pitchFamily="18" charset="0"/>
                <a:cs typeface="Times New Roman" pitchFamily="18" charset="0"/>
              </a:endParaRPr>
            </a:p>
          </p:txBody>
        </p:sp>
      </p:grpSp>
      <p:sp>
        <p:nvSpPr>
          <p:cNvPr id="8" name="TextBox 7"/>
          <p:cNvSpPr txBox="1"/>
          <p:nvPr/>
        </p:nvSpPr>
        <p:spPr>
          <a:xfrm>
            <a:off x="228600" y="4724400"/>
            <a:ext cx="8458200" cy="1384995"/>
          </a:xfrm>
          <a:prstGeom prst="rect">
            <a:avLst/>
          </a:prstGeom>
          <a:noFill/>
        </p:spPr>
        <p:txBody>
          <a:bodyPr wrap="square" rtlCol="0">
            <a:spAutoFit/>
          </a:bodyPr>
          <a:lstStyle/>
          <a:p>
            <a:pPr algn="ctr"/>
            <a:r>
              <a:rPr lang="en-US" sz="2800" dirty="0" smtClean="0">
                <a:latin typeface="Times New Roman" pitchFamily="18" charset="0"/>
                <a:cs typeface="Times New Roman" pitchFamily="18" charset="0"/>
              </a:rPr>
              <a:t>Riparian buffers- largest of the minimum combined width “</a:t>
            </a:r>
            <a:r>
              <a:rPr lang="en-US" sz="2800" b="1" dirty="0" smtClean="0">
                <a:solidFill>
                  <a:srgbClr val="0929C7"/>
                </a:solidFill>
                <a:latin typeface="Times New Roman" pitchFamily="18" charset="0"/>
                <a:cs typeface="Times New Roman" pitchFamily="18" charset="0"/>
              </a:rPr>
              <a:t>vegetation (trees and filter strip practices) lying within 45 m (147.5 ft) from the stream bank</a:t>
            </a:r>
            <a:r>
              <a:rPr lang="en-US" sz="2800" dirty="0" smtClean="0">
                <a:latin typeface="Times New Roman" pitchFamily="18" charset="0"/>
                <a:cs typeface="Times New Roman" pitchFamily="18" charset="0"/>
              </a:rPr>
              <a:t>”</a:t>
            </a:r>
            <a:endParaRPr lang="en-US" sz="2800" dirty="0">
              <a:solidFill>
                <a:srgbClr val="FF0000"/>
              </a:solidFill>
              <a:latin typeface="Times New Roman" pitchFamily="18" charset="0"/>
              <a:cs typeface="Times New Roman" pitchFamily="18" charset="0"/>
            </a:endParaRPr>
          </a:p>
        </p:txBody>
      </p:sp>
      <p:sp>
        <p:nvSpPr>
          <p:cNvPr id="9" name="TextBox 8"/>
          <p:cNvSpPr txBox="1"/>
          <p:nvPr/>
        </p:nvSpPr>
        <p:spPr>
          <a:xfrm>
            <a:off x="609600" y="1066800"/>
            <a:ext cx="7543800" cy="523220"/>
          </a:xfrm>
          <a:prstGeom prst="rect">
            <a:avLst/>
          </a:prstGeom>
          <a:noFill/>
        </p:spPr>
        <p:txBody>
          <a:bodyPr wrap="square" rtlCol="0">
            <a:spAutoFit/>
          </a:bodyPr>
          <a:lstStyle/>
          <a:p>
            <a:r>
              <a:rPr lang="en-US" sz="2800" dirty="0" smtClean="0">
                <a:latin typeface="Times New Roman" pitchFamily="18" charset="0"/>
                <a:cs typeface="Times New Roman" pitchFamily="18" charset="0"/>
              </a:rPr>
              <a:t>USDA-NRCS guidelines (Act 391 and 393):</a:t>
            </a:r>
            <a:endParaRPr lang="en-US" sz="28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5"/>
          <p:cNvGrpSpPr/>
          <p:nvPr/>
        </p:nvGrpSpPr>
        <p:grpSpPr>
          <a:xfrm>
            <a:off x="0" y="6400799"/>
            <a:ext cx="9144000" cy="457201"/>
            <a:chOff x="0" y="6400799"/>
            <a:chExt cx="9144000" cy="457201"/>
          </a:xfrm>
        </p:grpSpPr>
        <p:pic>
          <p:nvPicPr>
            <p:cNvPr id="7" name="Picture 6" descr="UA-Color-Cntr-Lg.png"/>
            <p:cNvPicPr>
              <a:picLocks noChangeAspect="1"/>
            </p:cNvPicPr>
            <p:nvPr/>
          </p:nvPicPr>
          <p:blipFill>
            <a:blip r:embed="rId3" cstate="print"/>
            <a:stretch>
              <a:fillRect/>
            </a:stretch>
          </p:blipFill>
          <p:spPr>
            <a:xfrm>
              <a:off x="0" y="6400799"/>
              <a:ext cx="3268982" cy="457201"/>
            </a:xfrm>
            <a:prstGeom prst="rect">
              <a:avLst/>
            </a:prstGeom>
          </p:spPr>
        </p:pic>
        <p:sp>
          <p:nvSpPr>
            <p:cNvPr id="8" name="Rectangle 7"/>
            <p:cNvSpPr/>
            <p:nvPr/>
          </p:nvSpPr>
          <p:spPr>
            <a:xfrm>
              <a:off x="3581400" y="6400800"/>
              <a:ext cx="5562600" cy="457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Times New Roman" pitchFamily="18" charset="0"/>
                  <a:cs typeface="Times New Roman" pitchFamily="18" charset="0"/>
                </a:rPr>
                <a:t>Cooperative Extension Service</a:t>
              </a:r>
              <a:endParaRPr lang="en-US" dirty="0">
                <a:solidFill>
                  <a:schemeClr val="bg1"/>
                </a:solidFill>
                <a:latin typeface="Times New Roman" pitchFamily="18" charset="0"/>
                <a:cs typeface="Times New Roman" pitchFamily="18" charset="0"/>
              </a:endParaRPr>
            </a:p>
          </p:txBody>
        </p:sp>
      </p:grpSp>
      <p:sp>
        <p:nvSpPr>
          <p:cNvPr id="9" name="Rectangle 8"/>
          <p:cNvSpPr/>
          <p:nvPr/>
        </p:nvSpPr>
        <p:spPr>
          <a:xfrm>
            <a:off x="609600" y="152400"/>
            <a:ext cx="8077200" cy="646331"/>
          </a:xfrm>
          <a:prstGeom prst="rect">
            <a:avLst/>
          </a:prstGeom>
        </p:spPr>
        <p:txBody>
          <a:bodyPr wrap="square">
            <a:spAutoFit/>
          </a:bodyPr>
          <a:lstStyle/>
          <a:p>
            <a:pPr lvl="0" algn="ctr" eaLnBrk="1" hangingPunct="1">
              <a:defRPr/>
            </a:pPr>
            <a:r>
              <a:rPr lang="en-US" sz="3600" b="1" kern="0" dirty="0" smtClean="0">
                <a:solidFill>
                  <a:srgbClr val="C00000"/>
                </a:solidFill>
                <a:latin typeface="Times New Roman" pitchFamily="18" charset="0"/>
                <a:cs typeface="Times New Roman" pitchFamily="18" charset="0"/>
              </a:rPr>
              <a:t>Input Data and Initial Effort</a:t>
            </a:r>
            <a:endParaRPr lang="en-US" sz="3600" b="1" kern="0" dirty="0">
              <a:solidFill>
                <a:srgbClr val="C00000"/>
              </a:solidFill>
              <a:latin typeface="Times New Roman" pitchFamily="18" charset="0"/>
              <a:cs typeface="Times New Roman" pitchFamily="18" charset="0"/>
            </a:endParaRPr>
          </a:p>
        </p:txBody>
      </p:sp>
      <p:sp>
        <p:nvSpPr>
          <p:cNvPr id="11" name="Content Placeholder 2"/>
          <p:cNvSpPr>
            <a:spLocks noGrp="1"/>
          </p:cNvSpPr>
          <p:nvPr>
            <p:ph idx="1"/>
          </p:nvPr>
        </p:nvSpPr>
        <p:spPr>
          <a:xfrm>
            <a:off x="228600" y="990600"/>
            <a:ext cx="4648200" cy="1295400"/>
          </a:xfrm>
        </p:spPr>
        <p:txBody>
          <a:bodyPr>
            <a:normAutofit lnSpcReduction="10000"/>
          </a:bodyPr>
          <a:lstStyle/>
          <a:p>
            <a:pPr>
              <a:buFont typeface="Wingdings" pitchFamily="2" charset="2"/>
              <a:buChar char="Ø"/>
            </a:pPr>
            <a:r>
              <a:rPr lang="en-US" sz="2400" dirty="0" smtClean="0">
                <a:latin typeface="Times New Roman" pitchFamily="18" charset="0"/>
                <a:cs typeface="Times New Roman" pitchFamily="18" charset="0"/>
              </a:rPr>
              <a:t>2006 natural color imagery</a:t>
            </a:r>
          </a:p>
          <a:p>
            <a:pPr>
              <a:buFont typeface="Wingdings" pitchFamily="2" charset="2"/>
              <a:buChar char="Ø"/>
            </a:pPr>
            <a:r>
              <a:rPr lang="en-US" sz="2400" dirty="0" smtClean="0">
                <a:latin typeface="Times New Roman" pitchFamily="18" charset="0"/>
                <a:cs typeface="Times New Roman" pitchFamily="18" charset="0"/>
              </a:rPr>
              <a:t>Stream layer- NHD Plus (ADEQ)</a:t>
            </a:r>
          </a:p>
          <a:p>
            <a:pPr>
              <a:buFont typeface="Wingdings" pitchFamily="2" charset="2"/>
              <a:buChar char="Ø"/>
            </a:pPr>
            <a:r>
              <a:rPr lang="en-US" sz="2400" dirty="0" smtClean="0">
                <a:latin typeface="Times New Roman" pitchFamily="18" charset="0"/>
                <a:cs typeface="Times New Roman" pitchFamily="18" charset="0"/>
              </a:rPr>
              <a:t>2006 LULC Image</a:t>
            </a:r>
          </a:p>
        </p:txBody>
      </p:sp>
      <p:grpSp>
        <p:nvGrpSpPr>
          <p:cNvPr id="12" name="Group 11"/>
          <p:cNvGrpSpPr/>
          <p:nvPr/>
        </p:nvGrpSpPr>
        <p:grpSpPr>
          <a:xfrm>
            <a:off x="118963" y="2667000"/>
            <a:ext cx="9025037" cy="3581400"/>
            <a:chOff x="118963" y="2667000"/>
            <a:chExt cx="9025037" cy="3581400"/>
          </a:xfrm>
        </p:grpSpPr>
        <p:grpSp>
          <p:nvGrpSpPr>
            <p:cNvPr id="13" name="Group 22"/>
            <p:cNvGrpSpPr/>
            <p:nvPr/>
          </p:nvGrpSpPr>
          <p:grpSpPr>
            <a:xfrm>
              <a:off x="3810000" y="5410200"/>
              <a:ext cx="1752600" cy="838200"/>
              <a:chOff x="3810000" y="5410200"/>
              <a:chExt cx="1752600" cy="838200"/>
            </a:xfrm>
          </p:grpSpPr>
          <p:cxnSp>
            <p:nvCxnSpPr>
              <p:cNvPr id="17" name="Straight Connector 16"/>
              <p:cNvCxnSpPr/>
              <p:nvPr/>
            </p:nvCxnSpPr>
            <p:spPr bwMode="auto">
              <a:xfrm>
                <a:off x="3810000" y="5562600"/>
                <a:ext cx="762000" cy="1588"/>
              </a:xfrm>
              <a:prstGeom prst="line">
                <a:avLst/>
              </a:prstGeom>
              <a:solidFill>
                <a:schemeClr val="accent1"/>
              </a:solidFill>
              <a:ln w="12700" cap="flat" cmpd="sng" algn="ctr">
                <a:solidFill>
                  <a:srgbClr val="00B050"/>
                </a:solidFill>
                <a:prstDash val="solid"/>
                <a:round/>
                <a:headEnd type="none" w="med" len="med"/>
                <a:tailEnd type="none" w="med" len="med"/>
              </a:ln>
              <a:effectLst/>
            </p:spPr>
          </p:cxnSp>
          <p:sp>
            <p:nvSpPr>
              <p:cNvPr id="18" name="Content Placeholder 2"/>
              <p:cNvSpPr txBox="1">
                <a:spLocks/>
              </p:cNvSpPr>
              <p:nvPr/>
            </p:nvSpPr>
            <p:spPr>
              <a:xfrm>
                <a:off x="4572000" y="5410200"/>
                <a:ext cx="762000" cy="304800"/>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Tx/>
                  <a:buSzTx/>
                  <a:tabLst/>
                  <a:defRPr/>
                </a:pPr>
                <a:r>
                  <a:rPr lang="en-US" sz="1400" kern="0" dirty="0" smtClean="0">
                    <a:latin typeface="Times New Roman" pitchFamily="18" charset="0"/>
                    <a:cs typeface="Times New Roman" pitchFamily="18" charset="0"/>
                  </a:rPr>
                  <a:t>ADEQ</a:t>
                </a:r>
                <a:endParaRPr kumimoji="0" lang="en-US" sz="1400" b="0" i="0" u="none" strike="noStrike" kern="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cxnSp>
            <p:nvCxnSpPr>
              <p:cNvPr id="19" name="Straight Connector 18"/>
              <p:cNvCxnSpPr/>
              <p:nvPr/>
            </p:nvCxnSpPr>
            <p:spPr bwMode="auto">
              <a:xfrm>
                <a:off x="3810000" y="5791200"/>
                <a:ext cx="762000" cy="1588"/>
              </a:xfrm>
              <a:prstGeom prst="line">
                <a:avLst/>
              </a:prstGeom>
              <a:solidFill>
                <a:schemeClr val="accent1"/>
              </a:solidFill>
              <a:ln w="12700" cap="flat" cmpd="sng" algn="ctr">
                <a:solidFill>
                  <a:srgbClr val="0000FF"/>
                </a:solidFill>
                <a:prstDash val="solid"/>
                <a:round/>
                <a:headEnd type="none" w="med" len="med"/>
                <a:tailEnd type="none" w="med" len="med"/>
              </a:ln>
              <a:effectLst/>
            </p:spPr>
          </p:cxnSp>
          <p:sp>
            <p:nvSpPr>
              <p:cNvPr id="20" name="Content Placeholder 2"/>
              <p:cNvSpPr txBox="1">
                <a:spLocks/>
              </p:cNvSpPr>
              <p:nvPr/>
            </p:nvSpPr>
            <p:spPr>
              <a:xfrm>
                <a:off x="4572000" y="5638800"/>
                <a:ext cx="990600" cy="304800"/>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Tx/>
                  <a:buSzTx/>
                  <a:tabLst/>
                  <a:defRPr/>
                </a:pPr>
                <a:r>
                  <a:rPr lang="en-US" sz="1400" kern="0" dirty="0" smtClean="0">
                    <a:latin typeface="Times New Roman" pitchFamily="18" charset="0"/>
                    <a:cs typeface="Times New Roman" pitchFamily="18" charset="0"/>
                  </a:rPr>
                  <a:t>NHD Plus</a:t>
                </a:r>
                <a:endParaRPr kumimoji="0" lang="en-US" sz="1400" b="0" i="0" u="none" strike="noStrike" kern="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cxnSp>
            <p:nvCxnSpPr>
              <p:cNvPr id="21" name="Straight Connector 20"/>
              <p:cNvCxnSpPr/>
              <p:nvPr/>
            </p:nvCxnSpPr>
            <p:spPr bwMode="auto">
              <a:xfrm>
                <a:off x="3810000" y="6096000"/>
                <a:ext cx="762000" cy="1588"/>
              </a:xfrm>
              <a:prstGeom prst="line">
                <a:avLst/>
              </a:prstGeom>
              <a:solidFill>
                <a:schemeClr val="accent1"/>
              </a:solidFill>
              <a:ln w="12700" cap="flat" cmpd="sng" algn="ctr">
                <a:solidFill>
                  <a:srgbClr val="FF0000"/>
                </a:solidFill>
                <a:prstDash val="solid"/>
                <a:round/>
                <a:headEnd type="none" w="med" len="med"/>
                <a:tailEnd type="none" w="med" len="med"/>
              </a:ln>
              <a:effectLst/>
            </p:spPr>
          </p:cxnSp>
          <p:sp>
            <p:nvSpPr>
              <p:cNvPr id="22" name="Content Placeholder 2"/>
              <p:cNvSpPr txBox="1">
                <a:spLocks/>
              </p:cNvSpPr>
              <p:nvPr/>
            </p:nvSpPr>
            <p:spPr>
              <a:xfrm>
                <a:off x="4648200" y="5943600"/>
                <a:ext cx="685800" cy="304800"/>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Tx/>
                  <a:buSzTx/>
                  <a:tabLst/>
                  <a:defRPr/>
                </a:pPr>
                <a:r>
                  <a:rPr lang="en-US" sz="1400" kern="0" dirty="0" smtClean="0">
                    <a:latin typeface="Times New Roman" pitchFamily="18" charset="0"/>
                    <a:cs typeface="Times New Roman" pitchFamily="18" charset="0"/>
                  </a:rPr>
                  <a:t>Edited</a:t>
                </a:r>
                <a:endParaRPr kumimoji="0" lang="en-US" sz="1400" b="0" i="0" u="none" strike="noStrike" kern="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grpSp>
        <p:pic>
          <p:nvPicPr>
            <p:cNvPr id="14" name="Content Placeholder 9" descr="Stream Difference10.jpg"/>
            <p:cNvPicPr>
              <a:picLocks noChangeAspect="1"/>
            </p:cNvPicPr>
            <p:nvPr/>
          </p:nvPicPr>
          <p:blipFill>
            <a:blip r:embed="rId4" cstate="print"/>
            <a:stretch>
              <a:fillRect/>
            </a:stretch>
          </p:blipFill>
          <p:spPr>
            <a:xfrm>
              <a:off x="118963" y="2667000"/>
              <a:ext cx="3191256" cy="2617073"/>
            </a:xfrm>
            <a:prstGeom prst="rect">
              <a:avLst/>
            </a:prstGeom>
          </p:spPr>
        </p:pic>
        <p:pic>
          <p:nvPicPr>
            <p:cNvPr id="15" name="Picture 14" descr="Stream Difference3.jpg"/>
            <p:cNvPicPr>
              <a:picLocks noChangeAspect="1"/>
            </p:cNvPicPr>
            <p:nvPr/>
          </p:nvPicPr>
          <p:blipFill>
            <a:blip r:embed="rId5" cstate="print"/>
            <a:stretch>
              <a:fillRect/>
            </a:stretch>
          </p:blipFill>
          <p:spPr>
            <a:xfrm>
              <a:off x="3200400" y="2667000"/>
              <a:ext cx="3189138" cy="2615334"/>
            </a:xfrm>
            <a:prstGeom prst="rect">
              <a:avLst/>
            </a:prstGeom>
          </p:spPr>
        </p:pic>
        <p:pic>
          <p:nvPicPr>
            <p:cNvPr id="16" name="Picture 15" descr="Stream Difference5.jpg"/>
            <p:cNvPicPr>
              <a:picLocks noChangeAspect="1"/>
            </p:cNvPicPr>
            <p:nvPr/>
          </p:nvPicPr>
          <p:blipFill>
            <a:blip r:embed="rId6" cstate="print"/>
            <a:stretch>
              <a:fillRect/>
            </a:stretch>
          </p:blipFill>
          <p:spPr>
            <a:xfrm>
              <a:off x="5943600" y="2667000"/>
              <a:ext cx="3200400" cy="2624571"/>
            </a:xfrm>
            <a:prstGeom prst="rect">
              <a:avLst/>
            </a:prstGeom>
          </p:spPr>
        </p:pic>
      </p:grpSp>
      <p:sp>
        <p:nvSpPr>
          <p:cNvPr id="23" name="Rectangle 22"/>
          <p:cNvSpPr/>
          <p:nvPr/>
        </p:nvSpPr>
        <p:spPr>
          <a:xfrm>
            <a:off x="4876800" y="983673"/>
            <a:ext cx="4267200" cy="1569660"/>
          </a:xfrm>
          <a:prstGeom prst="rect">
            <a:avLst/>
          </a:prstGeom>
        </p:spPr>
        <p:txBody>
          <a:bodyPr wrap="square">
            <a:spAutoFit/>
          </a:bodyPr>
          <a:lstStyle/>
          <a:p>
            <a:pPr>
              <a:buFont typeface="Wingdings" pitchFamily="2" charset="2"/>
              <a:buChar char="Ø"/>
            </a:pPr>
            <a:r>
              <a:rPr lang="en-US" sz="2400" dirty="0" smtClean="0">
                <a:latin typeface="Times New Roman" pitchFamily="18" charset="0"/>
                <a:cs typeface="Times New Roman" pitchFamily="18" charset="0"/>
              </a:rPr>
              <a:t>Manually edit stream centerlines to ensure that they match location on natural color  imagery</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5"/>
          <p:cNvGrpSpPr/>
          <p:nvPr/>
        </p:nvGrpSpPr>
        <p:grpSpPr>
          <a:xfrm>
            <a:off x="0" y="6400799"/>
            <a:ext cx="9144000" cy="457201"/>
            <a:chOff x="0" y="6400799"/>
            <a:chExt cx="9144000" cy="457201"/>
          </a:xfrm>
        </p:grpSpPr>
        <p:pic>
          <p:nvPicPr>
            <p:cNvPr id="7" name="Picture 6" descr="UA-Color-Cntr-Lg.png"/>
            <p:cNvPicPr>
              <a:picLocks noChangeAspect="1"/>
            </p:cNvPicPr>
            <p:nvPr/>
          </p:nvPicPr>
          <p:blipFill>
            <a:blip r:embed="rId3" cstate="print"/>
            <a:stretch>
              <a:fillRect/>
            </a:stretch>
          </p:blipFill>
          <p:spPr>
            <a:xfrm>
              <a:off x="0" y="6400799"/>
              <a:ext cx="3268982" cy="457201"/>
            </a:xfrm>
            <a:prstGeom prst="rect">
              <a:avLst/>
            </a:prstGeom>
          </p:spPr>
        </p:pic>
        <p:sp>
          <p:nvSpPr>
            <p:cNvPr id="8" name="Rectangle 7"/>
            <p:cNvSpPr/>
            <p:nvPr/>
          </p:nvSpPr>
          <p:spPr>
            <a:xfrm>
              <a:off x="3581400" y="6400800"/>
              <a:ext cx="5562600" cy="457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Times New Roman" pitchFamily="18" charset="0"/>
                  <a:cs typeface="Times New Roman" pitchFamily="18" charset="0"/>
                </a:rPr>
                <a:t>Cooperative Extension Service</a:t>
              </a:r>
              <a:endParaRPr lang="en-US" dirty="0">
                <a:solidFill>
                  <a:schemeClr val="bg1"/>
                </a:solidFill>
                <a:latin typeface="Times New Roman" pitchFamily="18" charset="0"/>
                <a:cs typeface="Times New Roman" pitchFamily="18" charset="0"/>
              </a:endParaRPr>
            </a:p>
          </p:txBody>
        </p:sp>
      </p:grpSp>
      <p:sp>
        <p:nvSpPr>
          <p:cNvPr id="10" name="Rectangle 9"/>
          <p:cNvSpPr/>
          <p:nvPr/>
        </p:nvSpPr>
        <p:spPr>
          <a:xfrm>
            <a:off x="609600" y="152400"/>
            <a:ext cx="8077200" cy="646331"/>
          </a:xfrm>
          <a:prstGeom prst="rect">
            <a:avLst/>
          </a:prstGeom>
        </p:spPr>
        <p:txBody>
          <a:bodyPr wrap="square">
            <a:spAutoFit/>
          </a:bodyPr>
          <a:lstStyle/>
          <a:p>
            <a:pPr lvl="0" algn="ctr" eaLnBrk="1" hangingPunct="1">
              <a:defRPr/>
            </a:pPr>
            <a:r>
              <a:rPr lang="en-US" sz="3600" b="1" kern="0" dirty="0" smtClean="0">
                <a:solidFill>
                  <a:srgbClr val="C00000"/>
                </a:solidFill>
                <a:latin typeface="Times New Roman" pitchFamily="18" charset="0"/>
                <a:cs typeface="Times New Roman" pitchFamily="18" charset="0"/>
              </a:rPr>
              <a:t>Riparian Buffer- Data Issues</a:t>
            </a:r>
            <a:endParaRPr lang="en-US" sz="3600" b="1" kern="0" dirty="0">
              <a:solidFill>
                <a:srgbClr val="C00000"/>
              </a:solidFill>
              <a:latin typeface="Times New Roman" pitchFamily="18" charset="0"/>
              <a:cs typeface="Times New Roman" pitchFamily="18" charset="0"/>
            </a:endParaRPr>
          </a:p>
        </p:txBody>
      </p:sp>
      <p:pic>
        <p:nvPicPr>
          <p:cNvPr id="11" name="Content Placeholder 13" descr="Stream Difference4.jpg"/>
          <p:cNvPicPr>
            <a:picLocks noGrp="1" noChangeAspect="1"/>
          </p:cNvPicPr>
          <p:nvPr>
            <p:ph idx="1"/>
          </p:nvPr>
        </p:nvPicPr>
        <p:blipFill>
          <a:blip r:embed="rId4" cstate="print"/>
          <a:stretch>
            <a:fillRect/>
          </a:stretch>
        </p:blipFill>
        <p:spPr>
          <a:xfrm>
            <a:off x="5427270" y="1143000"/>
            <a:ext cx="3716730" cy="3200400"/>
          </a:xfrm>
        </p:spPr>
      </p:pic>
      <p:pic>
        <p:nvPicPr>
          <p:cNvPr id="12" name="Picture 11" descr="Stream Difference8.jpg"/>
          <p:cNvPicPr>
            <a:picLocks noChangeAspect="1"/>
          </p:cNvPicPr>
          <p:nvPr/>
        </p:nvPicPr>
        <p:blipFill>
          <a:blip r:embed="rId5" cstate="print"/>
          <a:stretch>
            <a:fillRect/>
          </a:stretch>
        </p:blipFill>
        <p:spPr>
          <a:xfrm>
            <a:off x="0" y="1143000"/>
            <a:ext cx="3902566" cy="3200400"/>
          </a:xfrm>
          <a:prstGeom prst="rect">
            <a:avLst/>
          </a:prstGeom>
        </p:spPr>
      </p:pic>
      <p:pic>
        <p:nvPicPr>
          <p:cNvPr id="13" name="Picture 12" descr="Stream Difference6.jpg"/>
          <p:cNvPicPr>
            <a:picLocks noChangeAspect="1"/>
          </p:cNvPicPr>
          <p:nvPr/>
        </p:nvPicPr>
        <p:blipFill>
          <a:blip r:embed="rId6" cstate="print"/>
          <a:srcRect l="21478"/>
          <a:stretch>
            <a:fillRect/>
          </a:stretch>
        </p:blipFill>
        <p:spPr>
          <a:xfrm>
            <a:off x="2590800" y="1143000"/>
            <a:ext cx="3064366" cy="3200400"/>
          </a:xfrm>
          <a:prstGeom prst="rect">
            <a:avLst/>
          </a:prstGeom>
        </p:spPr>
      </p:pic>
      <p:sp>
        <p:nvSpPr>
          <p:cNvPr id="14" name="Rectangle 2"/>
          <p:cNvSpPr>
            <a:spLocks noChangeArrowheads="1"/>
          </p:cNvSpPr>
          <p:nvPr/>
        </p:nvSpPr>
        <p:spPr bwMode="auto">
          <a:xfrm>
            <a:off x="304800" y="4419600"/>
            <a:ext cx="64008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Ø"/>
              <a:tabLst/>
            </a:pP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Approx. 360 km (225 miles) of streams data was manually created</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Ø"/>
              <a:tabLst/>
            </a:pPr>
            <a:r>
              <a:rPr lang="en-US" sz="2400" dirty="0" smtClean="0">
                <a:latin typeface="Times New Roman" pitchFamily="18" charset="0"/>
                <a:cs typeface="Times New Roman" pitchFamily="18" charset="0"/>
              </a:rPr>
              <a:t>Scale used 1:700</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pSp>
        <p:nvGrpSpPr>
          <p:cNvPr id="15" name="Group 14"/>
          <p:cNvGrpSpPr/>
          <p:nvPr/>
        </p:nvGrpSpPr>
        <p:grpSpPr>
          <a:xfrm>
            <a:off x="7162800" y="4495800"/>
            <a:ext cx="1752600" cy="838200"/>
            <a:chOff x="3810000" y="5410200"/>
            <a:chExt cx="1752600" cy="838200"/>
          </a:xfrm>
        </p:grpSpPr>
        <p:cxnSp>
          <p:nvCxnSpPr>
            <p:cNvPr id="16" name="Straight Connector 15"/>
            <p:cNvCxnSpPr/>
            <p:nvPr/>
          </p:nvCxnSpPr>
          <p:spPr bwMode="auto">
            <a:xfrm>
              <a:off x="3810000" y="5562600"/>
              <a:ext cx="762000" cy="1588"/>
            </a:xfrm>
            <a:prstGeom prst="line">
              <a:avLst/>
            </a:prstGeom>
            <a:solidFill>
              <a:schemeClr val="accent1"/>
            </a:solidFill>
            <a:ln w="12700" cap="flat" cmpd="sng" algn="ctr">
              <a:solidFill>
                <a:srgbClr val="00B050"/>
              </a:solidFill>
              <a:prstDash val="solid"/>
              <a:round/>
              <a:headEnd type="none" w="med" len="med"/>
              <a:tailEnd type="none" w="med" len="med"/>
            </a:ln>
            <a:effectLst/>
          </p:spPr>
        </p:cxnSp>
        <p:sp>
          <p:nvSpPr>
            <p:cNvPr id="17" name="Content Placeholder 2"/>
            <p:cNvSpPr txBox="1">
              <a:spLocks/>
            </p:cNvSpPr>
            <p:nvPr/>
          </p:nvSpPr>
          <p:spPr>
            <a:xfrm>
              <a:off x="4572000" y="5410200"/>
              <a:ext cx="762000" cy="304800"/>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Tx/>
                <a:buSzTx/>
                <a:tabLst/>
                <a:defRPr/>
              </a:pPr>
              <a:r>
                <a:rPr lang="en-US" sz="1400" kern="0" dirty="0" smtClean="0">
                  <a:latin typeface="Times New Roman" pitchFamily="18" charset="0"/>
                  <a:cs typeface="Times New Roman" pitchFamily="18" charset="0"/>
                </a:rPr>
                <a:t>ADEQ</a:t>
              </a:r>
              <a:endParaRPr kumimoji="0" lang="en-US" sz="1400" b="0" i="0" u="none" strike="noStrike" kern="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cxnSp>
          <p:nvCxnSpPr>
            <p:cNvPr id="18" name="Straight Connector 17"/>
            <p:cNvCxnSpPr/>
            <p:nvPr/>
          </p:nvCxnSpPr>
          <p:spPr bwMode="auto">
            <a:xfrm>
              <a:off x="3810000" y="5791200"/>
              <a:ext cx="762000" cy="1588"/>
            </a:xfrm>
            <a:prstGeom prst="line">
              <a:avLst/>
            </a:prstGeom>
            <a:solidFill>
              <a:schemeClr val="accent1"/>
            </a:solidFill>
            <a:ln w="12700" cap="flat" cmpd="sng" algn="ctr">
              <a:solidFill>
                <a:srgbClr val="0000FF"/>
              </a:solidFill>
              <a:prstDash val="solid"/>
              <a:round/>
              <a:headEnd type="none" w="med" len="med"/>
              <a:tailEnd type="none" w="med" len="med"/>
            </a:ln>
            <a:effectLst/>
          </p:spPr>
        </p:cxnSp>
        <p:sp>
          <p:nvSpPr>
            <p:cNvPr id="19" name="Content Placeholder 2"/>
            <p:cNvSpPr txBox="1">
              <a:spLocks/>
            </p:cNvSpPr>
            <p:nvPr/>
          </p:nvSpPr>
          <p:spPr>
            <a:xfrm>
              <a:off x="4572000" y="5638800"/>
              <a:ext cx="990600" cy="304800"/>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Tx/>
                <a:buSzTx/>
                <a:tabLst/>
                <a:defRPr/>
              </a:pPr>
              <a:r>
                <a:rPr lang="en-US" sz="1400" kern="0" dirty="0" smtClean="0">
                  <a:latin typeface="Times New Roman" pitchFamily="18" charset="0"/>
                  <a:cs typeface="Times New Roman" pitchFamily="18" charset="0"/>
                </a:rPr>
                <a:t>NHD Plus</a:t>
              </a:r>
              <a:endParaRPr kumimoji="0" lang="en-US" sz="1400" b="0" i="0" u="none" strike="noStrike" kern="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cxnSp>
          <p:nvCxnSpPr>
            <p:cNvPr id="20" name="Straight Connector 19"/>
            <p:cNvCxnSpPr/>
            <p:nvPr/>
          </p:nvCxnSpPr>
          <p:spPr bwMode="auto">
            <a:xfrm>
              <a:off x="3810000" y="6096000"/>
              <a:ext cx="762000" cy="1588"/>
            </a:xfrm>
            <a:prstGeom prst="line">
              <a:avLst/>
            </a:prstGeom>
            <a:solidFill>
              <a:schemeClr val="accent1"/>
            </a:solidFill>
            <a:ln w="12700" cap="flat" cmpd="sng" algn="ctr">
              <a:solidFill>
                <a:srgbClr val="FF0000"/>
              </a:solidFill>
              <a:prstDash val="solid"/>
              <a:round/>
              <a:headEnd type="none" w="med" len="med"/>
              <a:tailEnd type="none" w="med" len="med"/>
            </a:ln>
            <a:effectLst/>
          </p:spPr>
        </p:cxnSp>
        <p:sp>
          <p:nvSpPr>
            <p:cNvPr id="21" name="Content Placeholder 2"/>
            <p:cNvSpPr txBox="1">
              <a:spLocks/>
            </p:cNvSpPr>
            <p:nvPr/>
          </p:nvSpPr>
          <p:spPr>
            <a:xfrm>
              <a:off x="4648200" y="5943600"/>
              <a:ext cx="685800" cy="304800"/>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Tx/>
                <a:buSzTx/>
                <a:tabLst/>
                <a:defRPr/>
              </a:pPr>
              <a:r>
                <a:rPr lang="en-US" sz="1400" kern="0" dirty="0" smtClean="0">
                  <a:latin typeface="Times New Roman" pitchFamily="18" charset="0"/>
                  <a:cs typeface="Times New Roman" pitchFamily="18" charset="0"/>
                </a:rPr>
                <a:t>Edited</a:t>
              </a:r>
              <a:endParaRPr kumimoji="0" lang="en-US" sz="1400" b="0" i="0" u="none" strike="noStrike" kern="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44562"/>
          </a:xfrm>
        </p:spPr>
        <p:txBody>
          <a:bodyPr>
            <a:normAutofit/>
          </a:bodyPr>
          <a:lstStyle/>
          <a:p>
            <a:r>
              <a:rPr lang="en-US" sz="3600" b="1" dirty="0" smtClean="0">
                <a:solidFill>
                  <a:srgbClr val="C00000"/>
                </a:solidFill>
                <a:latin typeface="Times New Roman" pitchFamily="18" charset="0"/>
                <a:cs typeface="Times New Roman" pitchFamily="18" charset="0"/>
              </a:rPr>
              <a:t>Algorithm Development</a:t>
            </a:r>
            <a:endParaRPr lang="en-US" sz="3600" b="1"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19200"/>
            <a:ext cx="8229600" cy="4525963"/>
          </a:xfrm>
        </p:spPr>
        <p:txBody>
          <a:bodyPr>
            <a:normAutofit/>
          </a:bodyPr>
          <a:lstStyle/>
          <a:p>
            <a:pPr>
              <a:buFont typeface="Wingdings" pitchFamily="2" charset="2"/>
              <a:buChar char="Ø"/>
            </a:pPr>
            <a:r>
              <a:rPr lang="en-US" sz="2800" dirty="0" smtClean="0">
                <a:latin typeface="Times New Roman" pitchFamily="18" charset="0"/>
                <a:cs typeface="Times New Roman" pitchFamily="18" charset="0"/>
              </a:rPr>
              <a:t>Use edited stream centerline and natural color imagery obtained in Spring 2006 to delineate stream banks</a:t>
            </a:r>
          </a:p>
          <a:p>
            <a:pPr>
              <a:buNone/>
            </a:pPr>
            <a:endParaRPr lang="en-US" sz="2800" dirty="0" smtClean="0">
              <a:latin typeface="Times New Roman" pitchFamily="18" charset="0"/>
              <a:cs typeface="Times New Roman" pitchFamily="18" charset="0"/>
            </a:endParaRPr>
          </a:p>
          <a:p>
            <a:pPr>
              <a:buFont typeface="Wingdings" pitchFamily="2" charset="2"/>
              <a:buChar char="Ø"/>
            </a:pPr>
            <a:r>
              <a:rPr lang="en-US" sz="2800" dirty="0" smtClean="0">
                <a:latin typeface="Times New Roman" pitchFamily="18" charset="0"/>
                <a:cs typeface="Times New Roman" pitchFamily="18" charset="0"/>
              </a:rPr>
              <a:t>Create buffers from </a:t>
            </a:r>
            <a:r>
              <a:rPr lang="en-US" sz="2800" b="1" i="1" dirty="0" smtClean="0">
                <a:solidFill>
                  <a:srgbClr val="00B050"/>
                </a:solidFill>
                <a:latin typeface="Times New Roman" pitchFamily="18" charset="0"/>
                <a:cs typeface="Times New Roman" pitchFamily="18" charset="0"/>
              </a:rPr>
              <a:t>stream banks</a:t>
            </a:r>
          </a:p>
          <a:p>
            <a:pPr>
              <a:buFont typeface="Wingdings" pitchFamily="2" charset="2"/>
              <a:buChar char="ü"/>
            </a:pPr>
            <a:endParaRPr lang="en-US" sz="2800" dirty="0" smtClean="0">
              <a:latin typeface="Times New Roman" pitchFamily="18" charset="0"/>
              <a:cs typeface="Times New Roman" pitchFamily="18" charset="0"/>
            </a:endParaRPr>
          </a:p>
          <a:p>
            <a:pPr>
              <a:buFont typeface="Wingdings" pitchFamily="2" charset="2"/>
              <a:buChar char="Ø"/>
            </a:pPr>
            <a:r>
              <a:rPr lang="en-US" sz="2800" dirty="0" smtClean="0">
                <a:latin typeface="Times New Roman" pitchFamily="18" charset="0"/>
                <a:cs typeface="Times New Roman" pitchFamily="18" charset="0"/>
              </a:rPr>
              <a:t>Find vegetation composition within the buffers</a:t>
            </a:r>
            <a:endParaRPr lang="en-US" sz="2800" dirty="0">
              <a:latin typeface="Times New Roman" pitchFamily="18" charset="0"/>
              <a:cs typeface="Times New Roman" pitchFamily="18" charset="0"/>
            </a:endParaRPr>
          </a:p>
        </p:txBody>
      </p:sp>
      <p:grpSp>
        <p:nvGrpSpPr>
          <p:cNvPr id="4" name="Group 3"/>
          <p:cNvGrpSpPr/>
          <p:nvPr/>
        </p:nvGrpSpPr>
        <p:grpSpPr>
          <a:xfrm>
            <a:off x="0" y="6400799"/>
            <a:ext cx="9144000" cy="457201"/>
            <a:chOff x="0" y="6400799"/>
            <a:chExt cx="9144000" cy="457201"/>
          </a:xfrm>
        </p:grpSpPr>
        <p:pic>
          <p:nvPicPr>
            <p:cNvPr id="5" name="Picture 4" descr="UA-Color-Cntr-Lg.png"/>
            <p:cNvPicPr>
              <a:picLocks noChangeAspect="1"/>
            </p:cNvPicPr>
            <p:nvPr/>
          </p:nvPicPr>
          <p:blipFill>
            <a:blip r:embed="rId3" cstate="print"/>
            <a:stretch>
              <a:fillRect/>
            </a:stretch>
          </p:blipFill>
          <p:spPr>
            <a:xfrm>
              <a:off x="0" y="6400799"/>
              <a:ext cx="3268982" cy="457201"/>
            </a:xfrm>
            <a:prstGeom prst="rect">
              <a:avLst/>
            </a:prstGeom>
          </p:spPr>
        </p:pic>
        <p:sp>
          <p:nvSpPr>
            <p:cNvPr id="6" name="Rectangle 5"/>
            <p:cNvSpPr/>
            <p:nvPr/>
          </p:nvSpPr>
          <p:spPr>
            <a:xfrm>
              <a:off x="3581400" y="6400800"/>
              <a:ext cx="5562600" cy="457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Times New Roman" pitchFamily="18" charset="0"/>
                  <a:cs typeface="Times New Roman" pitchFamily="18" charset="0"/>
                </a:rPr>
                <a:t>Cooperative Extension Service</a:t>
              </a:r>
              <a:endParaRPr lang="en-US" dirty="0">
                <a:solidFill>
                  <a:schemeClr val="bg1"/>
                </a:solidFill>
                <a:latin typeface="Times New Roman" pitchFamily="18" charset="0"/>
                <a:cs typeface="Times New Roman" pitchFamily="18" charset="0"/>
              </a:endParaRPr>
            </a:p>
          </p:txBody>
        </p:sp>
      </p:grpSp>
      <p:cxnSp>
        <p:nvCxnSpPr>
          <p:cNvPr id="8" name="Curved Connector 7"/>
          <p:cNvCxnSpPr/>
          <p:nvPr/>
        </p:nvCxnSpPr>
        <p:spPr>
          <a:xfrm>
            <a:off x="4724400" y="2057400"/>
            <a:ext cx="1447800" cy="685800"/>
          </a:xfrm>
          <a:prstGeom prst="curvedConnector3">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172199" y="2543145"/>
            <a:ext cx="2154757" cy="400110"/>
          </a:xfrm>
          <a:prstGeom prst="rect">
            <a:avLst/>
          </a:prstGeom>
          <a:noFill/>
        </p:spPr>
        <p:txBody>
          <a:bodyPr wrap="none" rtlCol="0">
            <a:spAutoFit/>
          </a:bodyPr>
          <a:lstStyle/>
          <a:p>
            <a:r>
              <a:rPr lang="en-US" sz="2000" b="1" dirty="0" smtClean="0">
                <a:solidFill>
                  <a:srgbClr val="00B050"/>
                </a:solidFill>
                <a:latin typeface="Times New Roman" pitchFamily="18" charset="0"/>
                <a:cs typeface="Times New Roman" pitchFamily="18" charset="0"/>
              </a:rPr>
              <a:t>Leaf-off condition</a:t>
            </a:r>
            <a:endParaRPr lang="en-US" sz="2000" b="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cstate="print"/>
          <a:srcRect l="57813" t="33740" r="10156" b="12060"/>
          <a:stretch>
            <a:fillRect/>
          </a:stretch>
        </p:blipFill>
        <p:spPr bwMode="auto">
          <a:xfrm>
            <a:off x="4876800" y="1143000"/>
            <a:ext cx="3962400" cy="4832195"/>
          </a:xfrm>
          <a:prstGeom prst="rect">
            <a:avLst/>
          </a:prstGeom>
          <a:noFill/>
          <a:ln w="9525">
            <a:noFill/>
            <a:miter lim="800000"/>
            <a:headEnd/>
            <a:tailEnd/>
          </a:ln>
          <a:effectLst/>
        </p:spPr>
      </p:pic>
      <p:sp>
        <p:nvSpPr>
          <p:cNvPr id="2" name="Title 1"/>
          <p:cNvSpPr>
            <a:spLocks noGrp="1"/>
          </p:cNvSpPr>
          <p:nvPr>
            <p:ph type="title"/>
          </p:nvPr>
        </p:nvSpPr>
        <p:spPr>
          <a:xfrm>
            <a:off x="0" y="0"/>
            <a:ext cx="7086600" cy="1143000"/>
          </a:xfrm>
        </p:spPr>
        <p:txBody>
          <a:bodyPr>
            <a:normAutofit/>
          </a:bodyPr>
          <a:lstStyle/>
          <a:p>
            <a:r>
              <a:rPr lang="en-US" sz="3600" b="1" dirty="0" smtClean="0">
                <a:solidFill>
                  <a:srgbClr val="C00000"/>
                </a:solidFill>
                <a:latin typeface="Times New Roman" pitchFamily="18" charset="0"/>
                <a:cs typeface="Times New Roman" pitchFamily="18" charset="0"/>
              </a:rPr>
              <a:t>Searching for the right image</a:t>
            </a:r>
            <a:endParaRPr lang="en-US" sz="3600" b="1"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19200"/>
            <a:ext cx="4572000" cy="4876800"/>
          </a:xfrm>
        </p:spPr>
        <p:txBody>
          <a:bodyPr>
            <a:normAutofit/>
          </a:bodyPr>
          <a:lstStyle/>
          <a:p>
            <a:pPr>
              <a:buFont typeface="Wingdings" pitchFamily="2" charset="2"/>
              <a:buChar char="Ø"/>
            </a:pPr>
            <a:r>
              <a:rPr lang="en-US" sz="2800" dirty="0" smtClean="0">
                <a:solidFill>
                  <a:srgbClr val="3C7445"/>
                </a:solidFill>
                <a:latin typeface="Times New Roman" pitchFamily="18" charset="0"/>
                <a:cs typeface="Times New Roman" pitchFamily="18" charset="0"/>
              </a:rPr>
              <a:t>Challenge</a:t>
            </a:r>
            <a:r>
              <a:rPr lang="en-US" sz="28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Reading entire county 1-m DOQQ and extracting pixel values</a:t>
            </a:r>
          </a:p>
          <a:p>
            <a:pPr marL="0" indent="0">
              <a:buNone/>
            </a:pPr>
            <a:r>
              <a:rPr lang="en-US" sz="2400" dirty="0" smtClean="0">
                <a:latin typeface="Times New Roman" pitchFamily="18" charset="0"/>
                <a:cs typeface="Times New Roman" pitchFamily="18" charset="0"/>
              </a:rPr>
              <a:t> </a:t>
            </a:r>
          </a:p>
          <a:p>
            <a:pPr>
              <a:buFont typeface="Wingdings" pitchFamily="2" charset="2"/>
              <a:buChar char="Ø"/>
            </a:pPr>
            <a:r>
              <a:rPr lang="en-US" sz="2800" dirty="0" smtClean="0">
                <a:solidFill>
                  <a:srgbClr val="3C7445"/>
                </a:solidFill>
                <a:latin typeface="Times New Roman" pitchFamily="18" charset="0"/>
                <a:cs typeface="Times New Roman" pitchFamily="18" charset="0"/>
              </a:rPr>
              <a:t>Solution:</a:t>
            </a:r>
            <a:r>
              <a:rPr lang="en-US" sz="2400" dirty="0" smtClean="0">
                <a:latin typeface="Times New Roman" pitchFamily="18" charset="0"/>
                <a:cs typeface="Times New Roman" pitchFamily="18" charset="0"/>
              </a:rPr>
              <a:t> Used 97 Quarter Quads (QQ) sequentially</a:t>
            </a:r>
          </a:p>
          <a:p>
            <a:pPr>
              <a:buFont typeface="Wingdings" pitchFamily="2" charset="2"/>
              <a:buChar char="Ø"/>
            </a:pPr>
            <a:endParaRPr lang="en-US" sz="2400" dirty="0" smtClean="0">
              <a:solidFill>
                <a:srgbClr val="FF0000"/>
              </a:solidFill>
              <a:latin typeface="Times New Roman" pitchFamily="18" charset="0"/>
              <a:cs typeface="Times New Roman" pitchFamily="18" charset="0"/>
            </a:endParaRPr>
          </a:p>
          <a:p>
            <a:pPr>
              <a:buFont typeface="Wingdings" pitchFamily="2" charset="2"/>
              <a:buChar char="Ø"/>
            </a:pPr>
            <a:r>
              <a:rPr lang="en-US" sz="2800" dirty="0" smtClean="0">
                <a:solidFill>
                  <a:srgbClr val="3C7445"/>
                </a:solidFill>
                <a:latin typeface="Times New Roman" pitchFamily="18" charset="0"/>
                <a:cs typeface="Times New Roman" pitchFamily="18" charset="0"/>
              </a:rPr>
              <a:t>Operation:</a:t>
            </a:r>
            <a:r>
              <a:rPr lang="en-US" sz="2400" dirty="0" smtClean="0">
                <a:latin typeface="Times New Roman" pitchFamily="18" charset="0"/>
                <a:cs typeface="Times New Roman" pitchFamily="18" charset="0"/>
              </a:rPr>
              <a:t> Extent of each QQ used for searching image under sample points</a:t>
            </a:r>
          </a:p>
          <a:p>
            <a:pPr>
              <a:buFont typeface="Wingdings" pitchFamily="2" charset="2"/>
              <a:buChar char="Ø"/>
            </a:pPr>
            <a:endParaRPr lang="en-US" sz="2800" dirty="0">
              <a:latin typeface="Times New Roman" pitchFamily="18" charset="0"/>
              <a:cs typeface="Times New Roman" pitchFamily="18" charset="0"/>
            </a:endParaRPr>
          </a:p>
        </p:txBody>
      </p:sp>
      <p:grpSp>
        <p:nvGrpSpPr>
          <p:cNvPr id="4" name="Group 3"/>
          <p:cNvGrpSpPr/>
          <p:nvPr/>
        </p:nvGrpSpPr>
        <p:grpSpPr>
          <a:xfrm>
            <a:off x="0" y="6400799"/>
            <a:ext cx="9144000" cy="457201"/>
            <a:chOff x="0" y="6400799"/>
            <a:chExt cx="9144000" cy="457201"/>
          </a:xfrm>
        </p:grpSpPr>
        <p:pic>
          <p:nvPicPr>
            <p:cNvPr id="5" name="Picture 4" descr="UA-Color-Cntr-Lg.png"/>
            <p:cNvPicPr>
              <a:picLocks noChangeAspect="1"/>
            </p:cNvPicPr>
            <p:nvPr/>
          </p:nvPicPr>
          <p:blipFill>
            <a:blip r:embed="rId4" cstate="print"/>
            <a:stretch>
              <a:fillRect/>
            </a:stretch>
          </p:blipFill>
          <p:spPr>
            <a:xfrm>
              <a:off x="0" y="6400799"/>
              <a:ext cx="3268982" cy="457201"/>
            </a:xfrm>
            <a:prstGeom prst="rect">
              <a:avLst/>
            </a:prstGeom>
          </p:spPr>
        </p:pic>
        <p:sp>
          <p:nvSpPr>
            <p:cNvPr id="6" name="Rectangle 5"/>
            <p:cNvSpPr/>
            <p:nvPr/>
          </p:nvSpPr>
          <p:spPr>
            <a:xfrm>
              <a:off x="3581400" y="6400800"/>
              <a:ext cx="5562600" cy="457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Times New Roman" pitchFamily="18" charset="0"/>
                  <a:cs typeface="Times New Roman" pitchFamily="18" charset="0"/>
                </a:rPr>
                <a:t>Cooperative Extension Service</a:t>
              </a:r>
              <a:endParaRPr lang="en-US" dirty="0">
                <a:solidFill>
                  <a:schemeClr val="bg1"/>
                </a:solidFill>
                <a:latin typeface="Times New Roman" pitchFamily="18" charset="0"/>
                <a:cs typeface="Times New Roman" pitchFamily="18" charset="0"/>
              </a:endParaRPr>
            </a:p>
          </p:txBody>
        </p:sp>
      </p:grpSp>
      <p:sp>
        <p:nvSpPr>
          <p:cNvPr id="38" name="Freeform 37"/>
          <p:cNvSpPr/>
          <p:nvPr/>
        </p:nvSpPr>
        <p:spPr>
          <a:xfrm>
            <a:off x="5562600" y="2209800"/>
            <a:ext cx="2683473" cy="2637880"/>
          </a:xfrm>
          <a:custGeom>
            <a:avLst/>
            <a:gdLst>
              <a:gd name="connsiteX0" fmla="*/ 113493 w 2683473"/>
              <a:gd name="connsiteY0" fmla="*/ 0 h 2637880"/>
              <a:gd name="connsiteX1" fmla="*/ 6813 w 2683473"/>
              <a:gd name="connsiteY1" fmla="*/ 76200 h 2637880"/>
              <a:gd name="connsiteX2" fmla="*/ 22053 w 2683473"/>
              <a:gd name="connsiteY2" fmla="*/ 182880 h 2637880"/>
              <a:gd name="connsiteX3" fmla="*/ 113493 w 2683473"/>
              <a:gd name="connsiteY3" fmla="*/ 213360 h 2637880"/>
              <a:gd name="connsiteX4" fmla="*/ 326853 w 2683473"/>
              <a:gd name="connsiteY4" fmla="*/ 259080 h 2637880"/>
              <a:gd name="connsiteX5" fmla="*/ 372573 w 2683473"/>
              <a:gd name="connsiteY5" fmla="*/ 640080 h 2637880"/>
              <a:gd name="connsiteX6" fmla="*/ 418293 w 2683473"/>
              <a:gd name="connsiteY6" fmla="*/ 655320 h 2637880"/>
              <a:gd name="connsiteX7" fmla="*/ 479253 w 2683473"/>
              <a:gd name="connsiteY7" fmla="*/ 670560 h 2637880"/>
              <a:gd name="connsiteX8" fmla="*/ 570693 w 2683473"/>
              <a:gd name="connsiteY8" fmla="*/ 701040 h 2637880"/>
              <a:gd name="connsiteX9" fmla="*/ 616413 w 2683473"/>
              <a:gd name="connsiteY9" fmla="*/ 792480 h 2637880"/>
              <a:gd name="connsiteX10" fmla="*/ 631653 w 2683473"/>
              <a:gd name="connsiteY10" fmla="*/ 929640 h 2637880"/>
              <a:gd name="connsiteX11" fmla="*/ 646893 w 2683473"/>
              <a:gd name="connsiteY11" fmla="*/ 1021080 h 2637880"/>
              <a:gd name="connsiteX12" fmla="*/ 753573 w 2683473"/>
              <a:gd name="connsiteY12" fmla="*/ 1097280 h 2637880"/>
              <a:gd name="connsiteX13" fmla="*/ 845013 w 2683473"/>
              <a:gd name="connsiteY13" fmla="*/ 1143000 h 2637880"/>
              <a:gd name="connsiteX14" fmla="*/ 875493 w 2683473"/>
              <a:gd name="connsiteY14" fmla="*/ 1188720 h 2637880"/>
              <a:gd name="connsiteX15" fmla="*/ 890733 w 2683473"/>
              <a:gd name="connsiteY15" fmla="*/ 1600200 h 2637880"/>
              <a:gd name="connsiteX16" fmla="*/ 1027893 w 2683473"/>
              <a:gd name="connsiteY16" fmla="*/ 1615440 h 2637880"/>
              <a:gd name="connsiteX17" fmla="*/ 1180293 w 2683473"/>
              <a:gd name="connsiteY17" fmla="*/ 1889760 h 2637880"/>
              <a:gd name="connsiteX18" fmla="*/ 1226013 w 2683473"/>
              <a:gd name="connsiteY18" fmla="*/ 1920240 h 2637880"/>
              <a:gd name="connsiteX19" fmla="*/ 1302213 w 2683473"/>
              <a:gd name="connsiteY19" fmla="*/ 2011680 h 2637880"/>
              <a:gd name="connsiteX20" fmla="*/ 1378413 w 2683473"/>
              <a:gd name="connsiteY20" fmla="*/ 2087880 h 2637880"/>
              <a:gd name="connsiteX21" fmla="*/ 1744173 w 2683473"/>
              <a:gd name="connsiteY21" fmla="*/ 2072640 h 2637880"/>
              <a:gd name="connsiteX22" fmla="*/ 1789893 w 2683473"/>
              <a:gd name="connsiteY22" fmla="*/ 2103120 h 2637880"/>
              <a:gd name="connsiteX23" fmla="*/ 1835613 w 2683473"/>
              <a:gd name="connsiteY23" fmla="*/ 2118360 h 2637880"/>
              <a:gd name="connsiteX24" fmla="*/ 1942293 w 2683473"/>
              <a:gd name="connsiteY24" fmla="*/ 2148840 h 2637880"/>
              <a:gd name="connsiteX25" fmla="*/ 2003253 w 2683473"/>
              <a:gd name="connsiteY25" fmla="*/ 2179320 h 2637880"/>
              <a:gd name="connsiteX26" fmla="*/ 2048973 w 2683473"/>
              <a:gd name="connsiteY26" fmla="*/ 2194560 h 2637880"/>
              <a:gd name="connsiteX27" fmla="*/ 2140413 w 2683473"/>
              <a:gd name="connsiteY27" fmla="*/ 2240280 h 2637880"/>
              <a:gd name="connsiteX28" fmla="*/ 2216613 w 2683473"/>
              <a:gd name="connsiteY28" fmla="*/ 2377440 h 2637880"/>
              <a:gd name="connsiteX29" fmla="*/ 2292813 w 2683473"/>
              <a:gd name="connsiteY29" fmla="*/ 2453640 h 2637880"/>
              <a:gd name="connsiteX30" fmla="*/ 2490933 w 2683473"/>
              <a:gd name="connsiteY30" fmla="*/ 2468880 h 2637880"/>
              <a:gd name="connsiteX31" fmla="*/ 2567133 w 2683473"/>
              <a:gd name="connsiteY31" fmla="*/ 2545080 h 2637880"/>
              <a:gd name="connsiteX32" fmla="*/ 2612853 w 2683473"/>
              <a:gd name="connsiteY32" fmla="*/ 2590800 h 2637880"/>
              <a:gd name="connsiteX33" fmla="*/ 2673813 w 2683473"/>
              <a:gd name="connsiteY33" fmla="*/ 2636520 h 263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83473" h="2637880">
                <a:moveTo>
                  <a:pt x="113493" y="0"/>
                </a:moveTo>
                <a:cubicBezTo>
                  <a:pt x="6813" y="35560"/>
                  <a:pt x="32213" y="0"/>
                  <a:pt x="6813" y="76200"/>
                </a:cubicBezTo>
                <a:cubicBezTo>
                  <a:pt x="11893" y="111760"/>
                  <a:pt x="0" y="154526"/>
                  <a:pt x="22053" y="182880"/>
                </a:cubicBezTo>
                <a:cubicBezTo>
                  <a:pt x="41778" y="208241"/>
                  <a:pt x="82324" y="205568"/>
                  <a:pt x="113493" y="213360"/>
                </a:cubicBezTo>
                <a:cubicBezTo>
                  <a:pt x="265391" y="251334"/>
                  <a:pt x="194092" y="236953"/>
                  <a:pt x="326853" y="259080"/>
                </a:cubicBezTo>
                <a:cubicBezTo>
                  <a:pt x="429451" y="412977"/>
                  <a:pt x="295051" y="194327"/>
                  <a:pt x="372573" y="640080"/>
                </a:cubicBezTo>
                <a:cubicBezTo>
                  <a:pt x="375325" y="655907"/>
                  <a:pt x="402847" y="650907"/>
                  <a:pt x="418293" y="655320"/>
                </a:cubicBezTo>
                <a:cubicBezTo>
                  <a:pt x="438432" y="661074"/>
                  <a:pt x="459191" y="664541"/>
                  <a:pt x="479253" y="670560"/>
                </a:cubicBezTo>
                <a:cubicBezTo>
                  <a:pt x="510027" y="679792"/>
                  <a:pt x="570693" y="701040"/>
                  <a:pt x="570693" y="701040"/>
                </a:cubicBezTo>
                <a:cubicBezTo>
                  <a:pt x="594097" y="736146"/>
                  <a:pt x="609402" y="750416"/>
                  <a:pt x="616413" y="792480"/>
                </a:cubicBezTo>
                <a:cubicBezTo>
                  <a:pt x="623976" y="837855"/>
                  <a:pt x="625573" y="884042"/>
                  <a:pt x="631653" y="929640"/>
                </a:cubicBezTo>
                <a:cubicBezTo>
                  <a:pt x="635737" y="960269"/>
                  <a:pt x="634343" y="992843"/>
                  <a:pt x="646893" y="1021080"/>
                </a:cubicBezTo>
                <a:cubicBezTo>
                  <a:pt x="665907" y="1063861"/>
                  <a:pt x="718420" y="1077192"/>
                  <a:pt x="753573" y="1097280"/>
                </a:cubicBezTo>
                <a:cubicBezTo>
                  <a:pt x="836294" y="1144549"/>
                  <a:pt x="761188" y="1115058"/>
                  <a:pt x="845013" y="1143000"/>
                </a:cubicBezTo>
                <a:cubicBezTo>
                  <a:pt x="855173" y="1158240"/>
                  <a:pt x="873670" y="1170495"/>
                  <a:pt x="875493" y="1188720"/>
                </a:cubicBezTo>
                <a:cubicBezTo>
                  <a:pt x="889150" y="1325293"/>
                  <a:pt x="844569" y="1470942"/>
                  <a:pt x="890733" y="1600200"/>
                </a:cubicBezTo>
                <a:cubicBezTo>
                  <a:pt x="906205" y="1643521"/>
                  <a:pt x="982173" y="1610360"/>
                  <a:pt x="1027893" y="1615440"/>
                </a:cubicBezTo>
                <a:cubicBezTo>
                  <a:pt x="1049314" y="1979594"/>
                  <a:pt x="955303" y="1833512"/>
                  <a:pt x="1180293" y="1889760"/>
                </a:cubicBezTo>
                <a:cubicBezTo>
                  <a:pt x="1198062" y="1894202"/>
                  <a:pt x="1210773" y="1910080"/>
                  <a:pt x="1226013" y="1920240"/>
                </a:cubicBezTo>
                <a:cubicBezTo>
                  <a:pt x="1301689" y="2033754"/>
                  <a:pt x="1204427" y="1894337"/>
                  <a:pt x="1302213" y="2011680"/>
                </a:cubicBezTo>
                <a:cubicBezTo>
                  <a:pt x="1365713" y="2087880"/>
                  <a:pt x="1294593" y="2032000"/>
                  <a:pt x="1378413" y="2087880"/>
                </a:cubicBezTo>
                <a:cubicBezTo>
                  <a:pt x="1507325" y="2001939"/>
                  <a:pt x="1438908" y="2034482"/>
                  <a:pt x="1744173" y="2072640"/>
                </a:cubicBezTo>
                <a:cubicBezTo>
                  <a:pt x="1762348" y="2074912"/>
                  <a:pt x="1773510" y="2094929"/>
                  <a:pt x="1789893" y="2103120"/>
                </a:cubicBezTo>
                <a:cubicBezTo>
                  <a:pt x="1804261" y="2110304"/>
                  <a:pt x="1820167" y="2113947"/>
                  <a:pt x="1835613" y="2118360"/>
                </a:cubicBezTo>
                <a:cubicBezTo>
                  <a:pt x="1874281" y="2129408"/>
                  <a:pt x="1905753" y="2133180"/>
                  <a:pt x="1942293" y="2148840"/>
                </a:cubicBezTo>
                <a:cubicBezTo>
                  <a:pt x="1963175" y="2157789"/>
                  <a:pt x="1982371" y="2170371"/>
                  <a:pt x="2003253" y="2179320"/>
                </a:cubicBezTo>
                <a:cubicBezTo>
                  <a:pt x="2018018" y="2185648"/>
                  <a:pt x="2034605" y="2187376"/>
                  <a:pt x="2048973" y="2194560"/>
                </a:cubicBezTo>
                <a:cubicBezTo>
                  <a:pt x="2167146" y="2253646"/>
                  <a:pt x="2025495" y="2201974"/>
                  <a:pt x="2140413" y="2240280"/>
                </a:cubicBezTo>
                <a:cubicBezTo>
                  <a:pt x="2189044" y="2386174"/>
                  <a:pt x="2140570" y="2286189"/>
                  <a:pt x="2216613" y="2377440"/>
                </a:cubicBezTo>
                <a:cubicBezTo>
                  <a:pt x="2240445" y="2406039"/>
                  <a:pt x="2248661" y="2445361"/>
                  <a:pt x="2292813" y="2453640"/>
                </a:cubicBezTo>
                <a:cubicBezTo>
                  <a:pt x="2357914" y="2465846"/>
                  <a:pt x="2424893" y="2463800"/>
                  <a:pt x="2490933" y="2468880"/>
                </a:cubicBezTo>
                <a:cubicBezTo>
                  <a:pt x="2546813" y="2552700"/>
                  <a:pt x="2490933" y="2481580"/>
                  <a:pt x="2567133" y="2545080"/>
                </a:cubicBezTo>
                <a:cubicBezTo>
                  <a:pt x="2583690" y="2558878"/>
                  <a:pt x="2594920" y="2578845"/>
                  <a:pt x="2612853" y="2590800"/>
                </a:cubicBezTo>
                <a:cubicBezTo>
                  <a:pt x="2683473" y="2637880"/>
                  <a:pt x="2641402" y="2571697"/>
                  <a:pt x="2673813" y="2636520"/>
                </a:cubicBezTo>
              </a:path>
            </a:pathLst>
          </a:cu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Oval 38"/>
          <p:cNvSpPr/>
          <p:nvPr/>
        </p:nvSpPr>
        <p:spPr>
          <a:xfrm>
            <a:off x="5538933" y="2240280"/>
            <a:ext cx="91440" cy="9144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0" name="Oval 39"/>
          <p:cNvSpPr/>
          <p:nvPr/>
        </p:nvSpPr>
        <p:spPr>
          <a:xfrm>
            <a:off x="5691333" y="2392680"/>
            <a:ext cx="91440" cy="9144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1" name="Oval 40"/>
          <p:cNvSpPr/>
          <p:nvPr/>
        </p:nvSpPr>
        <p:spPr>
          <a:xfrm>
            <a:off x="5843733" y="2545080"/>
            <a:ext cx="91440" cy="9144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2" name="Oval 41"/>
          <p:cNvSpPr/>
          <p:nvPr/>
        </p:nvSpPr>
        <p:spPr>
          <a:xfrm>
            <a:off x="5904693" y="2773680"/>
            <a:ext cx="91440" cy="9144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3" name="Oval 42"/>
          <p:cNvSpPr/>
          <p:nvPr/>
        </p:nvSpPr>
        <p:spPr>
          <a:xfrm>
            <a:off x="6133293" y="2987040"/>
            <a:ext cx="91440" cy="9144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4" name="Oval 43"/>
          <p:cNvSpPr/>
          <p:nvPr/>
        </p:nvSpPr>
        <p:spPr>
          <a:xfrm>
            <a:off x="6224733" y="3230880"/>
            <a:ext cx="91440" cy="9144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5" name="Oval 44"/>
          <p:cNvSpPr/>
          <p:nvPr/>
        </p:nvSpPr>
        <p:spPr>
          <a:xfrm>
            <a:off x="6377133" y="3459480"/>
            <a:ext cx="91440" cy="9144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6" name="Oval 45"/>
          <p:cNvSpPr/>
          <p:nvPr/>
        </p:nvSpPr>
        <p:spPr>
          <a:xfrm>
            <a:off x="6453333" y="3764280"/>
            <a:ext cx="91440" cy="9144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7" name="Oval 46"/>
          <p:cNvSpPr/>
          <p:nvPr/>
        </p:nvSpPr>
        <p:spPr>
          <a:xfrm>
            <a:off x="6590493" y="4053840"/>
            <a:ext cx="91440" cy="9144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8" name="Oval 47"/>
          <p:cNvSpPr/>
          <p:nvPr/>
        </p:nvSpPr>
        <p:spPr>
          <a:xfrm>
            <a:off x="6819093" y="4221480"/>
            <a:ext cx="91440" cy="9144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9" name="Oval 48"/>
          <p:cNvSpPr/>
          <p:nvPr/>
        </p:nvSpPr>
        <p:spPr>
          <a:xfrm>
            <a:off x="7123893" y="4206240"/>
            <a:ext cx="91440" cy="9144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0" name="Oval 49"/>
          <p:cNvSpPr/>
          <p:nvPr/>
        </p:nvSpPr>
        <p:spPr>
          <a:xfrm>
            <a:off x="7367733" y="4282440"/>
            <a:ext cx="91440" cy="9144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1" name="Oval 50"/>
          <p:cNvSpPr/>
          <p:nvPr/>
        </p:nvSpPr>
        <p:spPr>
          <a:xfrm>
            <a:off x="8053533" y="4678680"/>
            <a:ext cx="91440" cy="9144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2" name="Oval 51"/>
          <p:cNvSpPr/>
          <p:nvPr/>
        </p:nvSpPr>
        <p:spPr>
          <a:xfrm>
            <a:off x="7596333" y="4373880"/>
            <a:ext cx="91440" cy="9144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3" name="Oval 52"/>
          <p:cNvSpPr/>
          <p:nvPr/>
        </p:nvSpPr>
        <p:spPr>
          <a:xfrm>
            <a:off x="7824933" y="4602480"/>
            <a:ext cx="91440" cy="9144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4" name="Rectangle 53"/>
          <p:cNvSpPr/>
          <p:nvPr/>
        </p:nvSpPr>
        <p:spPr>
          <a:xfrm>
            <a:off x="5386533" y="2087880"/>
            <a:ext cx="762000" cy="838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a:off x="5919933" y="2926080"/>
            <a:ext cx="762000" cy="838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a:off x="6300933" y="3688080"/>
            <a:ext cx="762000" cy="838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7062933" y="3916680"/>
            <a:ext cx="762000" cy="838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7748733" y="4373880"/>
            <a:ext cx="762000" cy="838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Arrow Connector 58"/>
          <p:cNvCxnSpPr/>
          <p:nvPr/>
        </p:nvCxnSpPr>
        <p:spPr>
          <a:xfrm>
            <a:off x="6477000" y="2971800"/>
            <a:ext cx="1295400" cy="11430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rot="2540423">
            <a:off x="6687161" y="3130914"/>
            <a:ext cx="1758775" cy="400110"/>
          </a:xfrm>
          <a:prstGeom prst="rect">
            <a:avLst/>
          </a:prstGeom>
          <a:noFill/>
        </p:spPr>
        <p:txBody>
          <a:bodyPr wrap="square" rtlCol="0">
            <a:spAutoFit/>
          </a:bodyPr>
          <a:lstStyle/>
          <a:p>
            <a:r>
              <a:rPr lang="en-US" sz="2000" b="1" dirty="0" smtClean="0">
                <a:solidFill>
                  <a:srgbClr val="FF0000"/>
                </a:solidFill>
                <a:latin typeface="Times New Roman" pitchFamily="18" charset="0"/>
                <a:cs typeface="Times New Roman" pitchFamily="18" charset="0"/>
              </a:rPr>
              <a:t>Image search</a:t>
            </a:r>
            <a:endParaRPr lang="en-US" sz="2000" b="1" dirty="0">
              <a:solidFill>
                <a:srgbClr val="FF0000"/>
              </a:solidFill>
              <a:latin typeface="Times New Roman" pitchFamily="18" charset="0"/>
              <a:cs typeface="Times New Roman" pitchFamily="18" charset="0"/>
            </a:endParaRPr>
          </a:p>
        </p:txBody>
      </p:sp>
      <p:pic>
        <p:nvPicPr>
          <p:cNvPr id="11267" name="Picture 3" descr="C:\Documents and Settings\Naresh Pai\Local Settings\Temporary Internet Files\Content.IE5\AC7KRKHL\MCj04316430000[1].png"/>
          <p:cNvPicPr>
            <a:picLocks noChangeAspect="1" noChangeArrowheads="1"/>
          </p:cNvPicPr>
          <p:nvPr/>
        </p:nvPicPr>
        <p:blipFill>
          <a:blip r:embed="rId5" cstate="print"/>
          <a:srcRect/>
          <a:stretch>
            <a:fillRect/>
          </a:stretch>
        </p:blipFill>
        <p:spPr bwMode="auto">
          <a:xfrm>
            <a:off x="6629400" y="0"/>
            <a:ext cx="1066800" cy="1066800"/>
          </a:xfrm>
          <a:prstGeom prst="rect">
            <a:avLst/>
          </a:prstGeom>
          <a:noFill/>
        </p:spPr>
      </p:pic>
      <p:pic>
        <p:nvPicPr>
          <p:cNvPr id="2050" name="Picture 2"/>
          <p:cNvPicPr>
            <a:picLocks noChangeAspect="1" noChangeArrowheads="1"/>
          </p:cNvPicPr>
          <p:nvPr/>
        </p:nvPicPr>
        <p:blipFill>
          <a:blip r:embed="rId6" cstate="print"/>
          <a:srcRect l="53125" t="29268" r="31250" b="11111"/>
          <a:stretch>
            <a:fillRect/>
          </a:stretch>
        </p:blipFill>
        <p:spPr bwMode="auto">
          <a:xfrm>
            <a:off x="6324600" y="1295400"/>
            <a:ext cx="1676400" cy="4610100"/>
          </a:xfrm>
          <a:prstGeom prst="rect">
            <a:avLst/>
          </a:prstGeom>
          <a:noFill/>
          <a:ln w="9525">
            <a:noFill/>
            <a:miter lim="800000"/>
            <a:headEnd/>
            <a:tailEnd/>
          </a:ln>
          <a:effectLst/>
        </p:spPr>
      </p:pic>
      <p:pic>
        <p:nvPicPr>
          <p:cNvPr id="35" name="Picture 2"/>
          <p:cNvPicPr>
            <a:picLocks noChangeAspect="1" noChangeArrowheads="1"/>
          </p:cNvPicPr>
          <p:nvPr/>
        </p:nvPicPr>
        <p:blipFill>
          <a:blip r:embed="rId6" cstate="print"/>
          <a:srcRect l="53125" t="29268" r="31250" b="11111"/>
          <a:stretch>
            <a:fillRect/>
          </a:stretch>
        </p:blipFill>
        <p:spPr bwMode="auto">
          <a:xfrm>
            <a:off x="7315200" y="1066800"/>
            <a:ext cx="685800" cy="1885950"/>
          </a:xfrm>
          <a:prstGeom prst="rect">
            <a:avLst/>
          </a:prstGeom>
          <a:noFill/>
          <a:ln w="9525">
            <a:noFill/>
            <a:miter lim="800000"/>
            <a:headEnd/>
            <a:tailEnd/>
          </a:ln>
          <a:effectLst/>
        </p:spPr>
      </p:pic>
      <p:cxnSp>
        <p:nvCxnSpPr>
          <p:cNvPr id="37" name="Curved Connector 36"/>
          <p:cNvCxnSpPr>
            <a:endCxn id="54" idx="3"/>
          </p:cNvCxnSpPr>
          <p:nvPr/>
        </p:nvCxnSpPr>
        <p:spPr>
          <a:xfrm rot="10800000" flipV="1">
            <a:off x="6148534" y="2133600"/>
            <a:ext cx="1319067" cy="373380"/>
          </a:xfrm>
          <a:prstGeom prst="curvedConnector3">
            <a:avLst>
              <a:gd name="adj1" fmla="val 500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1126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0" nodeType="afterEffect">
                                  <p:stCondLst>
                                    <p:cond delay="500"/>
                                  </p:stCondLst>
                                  <p:childTnLst>
                                    <p:set>
                                      <p:cBhvr>
                                        <p:cTn id="37" dur="1" fill="hold">
                                          <p:stCondLst>
                                            <p:cond delay="0"/>
                                          </p:stCondLst>
                                        </p:cTn>
                                        <p:tgtEl>
                                          <p:spTgt spid="54"/>
                                        </p:tgtEl>
                                        <p:attrNameLst>
                                          <p:attrName>style.visibility</p:attrName>
                                        </p:attrNameLst>
                                      </p:cBhvr>
                                      <p:to>
                                        <p:strVal val="visible"/>
                                      </p:to>
                                    </p:set>
                                  </p:childTnLst>
                                </p:cTn>
                              </p:par>
                            </p:childTnLst>
                          </p:cTn>
                        </p:par>
                        <p:par>
                          <p:cTn id="38" fill="hold">
                            <p:stCondLst>
                              <p:cond delay="500"/>
                            </p:stCondLst>
                            <p:childTnLst>
                              <p:par>
                                <p:cTn id="39" presetID="1" presetClass="entr" presetSubtype="0" fill="hold" grpId="0" nodeType="afterEffect">
                                  <p:stCondLst>
                                    <p:cond delay="500"/>
                                  </p:stCondLst>
                                  <p:childTnLst>
                                    <p:set>
                                      <p:cBhvr>
                                        <p:cTn id="40" dur="1" fill="hold">
                                          <p:stCondLst>
                                            <p:cond delay="0"/>
                                          </p:stCondLst>
                                        </p:cTn>
                                        <p:tgtEl>
                                          <p:spTgt spid="40"/>
                                        </p:tgtEl>
                                        <p:attrNameLst>
                                          <p:attrName>style.visibility</p:attrName>
                                        </p:attrNameLst>
                                      </p:cBhvr>
                                      <p:to>
                                        <p:strVal val="visible"/>
                                      </p:to>
                                    </p:set>
                                  </p:childTnLst>
                                </p:cTn>
                              </p:par>
                            </p:childTnLst>
                          </p:cTn>
                        </p:par>
                        <p:par>
                          <p:cTn id="41" fill="hold">
                            <p:stCondLst>
                              <p:cond delay="1000"/>
                            </p:stCondLst>
                            <p:childTnLst>
                              <p:par>
                                <p:cTn id="42" presetID="1" presetClass="entr" presetSubtype="0" fill="hold" grpId="0" nodeType="afterEffect">
                                  <p:stCondLst>
                                    <p:cond delay="500"/>
                                  </p:stCondLst>
                                  <p:childTnLst>
                                    <p:set>
                                      <p:cBhvr>
                                        <p:cTn id="43" dur="1" fill="hold">
                                          <p:stCondLst>
                                            <p:cond delay="0"/>
                                          </p:stCondLst>
                                        </p:cTn>
                                        <p:tgtEl>
                                          <p:spTgt spid="41"/>
                                        </p:tgtEl>
                                        <p:attrNameLst>
                                          <p:attrName>style.visibility</p:attrName>
                                        </p:attrNameLst>
                                      </p:cBhvr>
                                      <p:to>
                                        <p:strVal val="visible"/>
                                      </p:to>
                                    </p:set>
                                  </p:childTnLst>
                                </p:cTn>
                              </p:par>
                            </p:childTnLst>
                          </p:cTn>
                        </p:par>
                        <p:par>
                          <p:cTn id="44" fill="hold">
                            <p:stCondLst>
                              <p:cond delay="1500"/>
                            </p:stCondLst>
                            <p:childTnLst>
                              <p:par>
                                <p:cTn id="45" presetID="1" presetClass="entr" presetSubtype="0" fill="hold" grpId="0" nodeType="afterEffect">
                                  <p:stCondLst>
                                    <p:cond delay="500"/>
                                  </p:stCondLst>
                                  <p:childTnLst>
                                    <p:set>
                                      <p:cBhvr>
                                        <p:cTn id="46" dur="1" fill="hold">
                                          <p:stCondLst>
                                            <p:cond delay="0"/>
                                          </p:stCondLst>
                                        </p:cTn>
                                        <p:tgtEl>
                                          <p:spTgt spid="42"/>
                                        </p:tgtEl>
                                        <p:attrNameLst>
                                          <p:attrName>style.visibility</p:attrName>
                                        </p:attrNameLst>
                                      </p:cBhvr>
                                      <p:to>
                                        <p:strVal val="visible"/>
                                      </p:to>
                                    </p:set>
                                  </p:childTnLst>
                                </p:cTn>
                              </p:par>
                            </p:childTnLst>
                          </p:cTn>
                        </p:par>
                        <p:par>
                          <p:cTn id="47" fill="hold">
                            <p:stCondLst>
                              <p:cond delay="2000"/>
                            </p:stCondLst>
                            <p:childTnLst>
                              <p:par>
                                <p:cTn id="48" presetID="1" presetClass="exit" presetSubtype="0" fill="hold" grpId="1" nodeType="afterEffect">
                                  <p:stCondLst>
                                    <p:cond delay="500"/>
                                  </p:stCondLst>
                                  <p:childTnLst>
                                    <p:set>
                                      <p:cBhvr>
                                        <p:cTn id="49" dur="1" fill="hold">
                                          <p:stCondLst>
                                            <p:cond delay="0"/>
                                          </p:stCondLst>
                                        </p:cTn>
                                        <p:tgtEl>
                                          <p:spTgt spid="54"/>
                                        </p:tgtEl>
                                        <p:attrNameLst>
                                          <p:attrName>style.visibility</p:attrName>
                                        </p:attrNameLst>
                                      </p:cBhvr>
                                      <p:to>
                                        <p:strVal val="hidden"/>
                                      </p:to>
                                    </p:set>
                                  </p:childTnLst>
                                </p:cTn>
                              </p:par>
                            </p:childTnLst>
                          </p:cTn>
                        </p:par>
                        <p:par>
                          <p:cTn id="50" fill="hold">
                            <p:stCondLst>
                              <p:cond delay="2500"/>
                            </p:stCondLst>
                            <p:childTnLst>
                              <p:par>
                                <p:cTn id="51" presetID="1" presetClass="entr" presetSubtype="0" fill="hold" grpId="0" nodeType="afterEffect">
                                  <p:stCondLst>
                                    <p:cond delay="0"/>
                                  </p:stCondLst>
                                  <p:childTnLst>
                                    <p:set>
                                      <p:cBhvr>
                                        <p:cTn id="52" dur="1" fill="hold">
                                          <p:stCondLst>
                                            <p:cond delay="0"/>
                                          </p:stCondLst>
                                        </p:cTn>
                                        <p:tgtEl>
                                          <p:spTgt spid="43"/>
                                        </p:tgtEl>
                                        <p:attrNameLst>
                                          <p:attrName>style.visibility</p:attrName>
                                        </p:attrNameLst>
                                      </p:cBhvr>
                                      <p:to>
                                        <p:strVal val="visible"/>
                                      </p:to>
                                    </p:set>
                                  </p:childTnLst>
                                </p:cTn>
                              </p:par>
                            </p:childTnLst>
                          </p:cTn>
                        </p:par>
                        <p:par>
                          <p:cTn id="53" fill="hold">
                            <p:stCondLst>
                              <p:cond delay="2500"/>
                            </p:stCondLst>
                            <p:childTnLst>
                              <p:par>
                                <p:cTn id="54" presetID="1" presetClass="entr" presetSubtype="0" fill="hold" grpId="0" nodeType="afterEffect">
                                  <p:stCondLst>
                                    <p:cond delay="500"/>
                                  </p:stCondLst>
                                  <p:childTnLst>
                                    <p:set>
                                      <p:cBhvr>
                                        <p:cTn id="55" dur="1" fill="hold">
                                          <p:stCondLst>
                                            <p:cond delay="0"/>
                                          </p:stCondLst>
                                        </p:cTn>
                                        <p:tgtEl>
                                          <p:spTgt spid="55"/>
                                        </p:tgtEl>
                                        <p:attrNameLst>
                                          <p:attrName>style.visibility</p:attrName>
                                        </p:attrNameLst>
                                      </p:cBhvr>
                                      <p:to>
                                        <p:strVal val="visible"/>
                                      </p:to>
                                    </p:set>
                                  </p:childTnLst>
                                </p:cTn>
                              </p:par>
                            </p:childTnLst>
                          </p:cTn>
                        </p:par>
                        <p:par>
                          <p:cTn id="56" fill="hold">
                            <p:stCondLst>
                              <p:cond delay="3000"/>
                            </p:stCondLst>
                            <p:childTnLst>
                              <p:par>
                                <p:cTn id="57" presetID="1" presetClass="entr" presetSubtype="0" fill="hold" grpId="0" nodeType="afterEffect">
                                  <p:stCondLst>
                                    <p:cond delay="500"/>
                                  </p:stCondLst>
                                  <p:childTnLst>
                                    <p:set>
                                      <p:cBhvr>
                                        <p:cTn id="58" dur="1" fill="hold">
                                          <p:stCondLst>
                                            <p:cond delay="0"/>
                                          </p:stCondLst>
                                        </p:cTn>
                                        <p:tgtEl>
                                          <p:spTgt spid="44"/>
                                        </p:tgtEl>
                                        <p:attrNameLst>
                                          <p:attrName>style.visibility</p:attrName>
                                        </p:attrNameLst>
                                      </p:cBhvr>
                                      <p:to>
                                        <p:strVal val="visible"/>
                                      </p:to>
                                    </p:set>
                                  </p:childTnLst>
                                </p:cTn>
                              </p:par>
                            </p:childTnLst>
                          </p:cTn>
                        </p:par>
                        <p:par>
                          <p:cTn id="59" fill="hold">
                            <p:stCondLst>
                              <p:cond delay="3500"/>
                            </p:stCondLst>
                            <p:childTnLst>
                              <p:par>
                                <p:cTn id="60" presetID="1" presetClass="entr" presetSubtype="0" fill="hold" grpId="0" nodeType="afterEffect">
                                  <p:stCondLst>
                                    <p:cond delay="500"/>
                                  </p:stCondLst>
                                  <p:childTnLst>
                                    <p:set>
                                      <p:cBhvr>
                                        <p:cTn id="61" dur="1" fill="hold">
                                          <p:stCondLst>
                                            <p:cond delay="0"/>
                                          </p:stCondLst>
                                        </p:cTn>
                                        <p:tgtEl>
                                          <p:spTgt spid="45"/>
                                        </p:tgtEl>
                                        <p:attrNameLst>
                                          <p:attrName>style.visibility</p:attrName>
                                        </p:attrNameLst>
                                      </p:cBhvr>
                                      <p:to>
                                        <p:strVal val="visible"/>
                                      </p:to>
                                    </p:set>
                                  </p:childTnLst>
                                </p:cTn>
                              </p:par>
                            </p:childTnLst>
                          </p:cTn>
                        </p:par>
                        <p:par>
                          <p:cTn id="62" fill="hold">
                            <p:stCondLst>
                              <p:cond delay="4000"/>
                            </p:stCondLst>
                            <p:childTnLst>
                              <p:par>
                                <p:cTn id="63" presetID="1" presetClass="exit" presetSubtype="0" fill="hold" grpId="1" nodeType="afterEffect">
                                  <p:stCondLst>
                                    <p:cond delay="500"/>
                                  </p:stCondLst>
                                  <p:childTnLst>
                                    <p:set>
                                      <p:cBhvr>
                                        <p:cTn id="64" dur="1" fill="hold">
                                          <p:stCondLst>
                                            <p:cond delay="0"/>
                                          </p:stCondLst>
                                        </p:cTn>
                                        <p:tgtEl>
                                          <p:spTgt spid="55"/>
                                        </p:tgtEl>
                                        <p:attrNameLst>
                                          <p:attrName>style.visibility</p:attrName>
                                        </p:attrNameLst>
                                      </p:cBhvr>
                                      <p:to>
                                        <p:strVal val="hidden"/>
                                      </p:to>
                                    </p:set>
                                  </p:childTnLst>
                                </p:cTn>
                              </p:par>
                            </p:childTnLst>
                          </p:cTn>
                        </p:par>
                        <p:par>
                          <p:cTn id="65" fill="hold">
                            <p:stCondLst>
                              <p:cond delay="4500"/>
                            </p:stCondLst>
                            <p:childTnLst>
                              <p:par>
                                <p:cTn id="66" presetID="1" presetClass="entr" presetSubtype="0" fill="hold" grpId="0" nodeType="afterEffect">
                                  <p:stCondLst>
                                    <p:cond delay="500"/>
                                  </p:stCondLst>
                                  <p:childTnLst>
                                    <p:set>
                                      <p:cBhvr>
                                        <p:cTn id="67" dur="1" fill="hold">
                                          <p:stCondLst>
                                            <p:cond delay="0"/>
                                          </p:stCondLst>
                                        </p:cTn>
                                        <p:tgtEl>
                                          <p:spTgt spid="46"/>
                                        </p:tgtEl>
                                        <p:attrNameLst>
                                          <p:attrName>style.visibility</p:attrName>
                                        </p:attrNameLst>
                                      </p:cBhvr>
                                      <p:to>
                                        <p:strVal val="visible"/>
                                      </p:to>
                                    </p:set>
                                  </p:childTnLst>
                                </p:cTn>
                              </p:par>
                            </p:childTnLst>
                          </p:cTn>
                        </p:par>
                        <p:par>
                          <p:cTn id="68" fill="hold">
                            <p:stCondLst>
                              <p:cond delay="5000"/>
                            </p:stCondLst>
                            <p:childTnLst>
                              <p:par>
                                <p:cTn id="69" presetID="1" presetClass="entr" presetSubtype="0"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childTnLst>
                                </p:cTn>
                              </p:par>
                            </p:childTnLst>
                          </p:cTn>
                        </p:par>
                        <p:par>
                          <p:cTn id="71" fill="hold">
                            <p:stCondLst>
                              <p:cond delay="5000"/>
                            </p:stCondLst>
                            <p:childTnLst>
                              <p:par>
                                <p:cTn id="72" presetID="1" presetClass="entr" presetSubtype="0" fill="hold" grpId="0" nodeType="afterEffect">
                                  <p:stCondLst>
                                    <p:cond delay="500"/>
                                  </p:stCondLst>
                                  <p:childTnLst>
                                    <p:set>
                                      <p:cBhvr>
                                        <p:cTn id="73" dur="1" fill="hold">
                                          <p:stCondLst>
                                            <p:cond delay="0"/>
                                          </p:stCondLst>
                                        </p:cTn>
                                        <p:tgtEl>
                                          <p:spTgt spid="47"/>
                                        </p:tgtEl>
                                        <p:attrNameLst>
                                          <p:attrName>style.visibility</p:attrName>
                                        </p:attrNameLst>
                                      </p:cBhvr>
                                      <p:to>
                                        <p:strVal val="visible"/>
                                      </p:to>
                                    </p:set>
                                  </p:childTnLst>
                                </p:cTn>
                              </p:par>
                            </p:childTnLst>
                          </p:cTn>
                        </p:par>
                        <p:par>
                          <p:cTn id="74" fill="hold">
                            <p:stCondLst>
                              <p:cond delay="5500"/>
                            </p:stCondLst>
                            <p:childTnLst>
                              <p:par>
                                <p:cTn id="75" presetID="1" presetClass="entr" presetSubtype="0" fill="hold" grpId="0" nodeType="afterEffect">
                                  <p:stCondLst>
                                    <p:cond delay="500"/>
                                  </p:stCondLst>
                                  <p:childTnLst>
                                    <p:set>
                                      <p:cBhvr>
                                        <p:cTn id="76" dur="1" fill="hold">
                                          <p:stCondLst>
                                            <p:cond delay="0"/>
                                          </p:stCondLst>
                                        </p:cTn>
                                        <p:tgtEl>
                                          <p:spTgt spid="48"/>
                                        </p:tgtEl>
                                        <p:attrNameLst>
                                          <p:attrName>style.visibility</p:attrName>
                                        </p:attrNameLst>
                                      </p:cBhvr>
                                      <p:to>
                                        <p:strVal val="visible"/>
                                      </p:to>
                                    </p:set>
                                  </p:childTnLst>
                                </p:cTn>
                              </p:par>
                            </p:childTnLst>
                          </p:cTn>
                        </p:par>
                        <p:par>
                          <p:cTn id="77" fill="hold">
                            <p:stCondLst>
                              <p:cond delay="6000"/>
                            </p:stCondLst>
                            <p:childTnLst>
                              <p:par>
                                <p:cTn id="78" presetID="1" presetClass="exit" presetSubtype="0" fill="hold" grpId="1" nodeType="afterEffect">
                                  <p:stCondLst>
                                    <p:cond delay="500"/>
                                  </p:stCondLst>
                                  <p:childTnLst>
                                    <p:set>
                                      <p:cBhvr>
                                        <p:cTn id="79" dur="1" fill="hold">
                                          <p:stCondLst>
                                            <p:cond delay="0"/>
                                          </p:stCondLst>
                                        </p:cTn>
                                        <p:tgtEl>
                                          <p:spTgt spid="56"/>
                                        </p:tgtEl>
                                        <p:attrNameLst>
                                          <p:attrName>style.visibility</p:attrName>
                                        </p:attrNameLst>
                                      </p:cBhvr>
                                      <p:to>
                                        <p:strVal val="hidden"/>
                                      </p:to>
                                    </p:set>
                                  </p:childTnLst>
                                </p:cTn>
                              </p:par>
                            </p:childTnLst>
                          </p:cTn>
                        </p:par>
                        <p:par>
                          <p:cTn id="80" fill="hold">
                            <p:stCondLst>
                              <p:cond delay="6500"/>
                            </p:stCondLst>
                            <p:childTnLst>
                              <p:par>
                                <p:cTn id="81" presetID="1" presetClass="entr" presetSubtype="0" fill="hold" grpId="0" nodeType="afterEffect">
                                  <p:stCondLst>
                                    <p:cond delay="500"/>
                                  </p:stCondLst>
                                  <p:childTnLst>
                                    <p:set>
                                      <p:cBhvr>
                                        <p:cTn id="82" dur="1" fill="hold">
                                          <p:stCondLst>
                                            <p:cond delay="0"/>
                                          </p:stCondLst>
                                        </p:cTn>
                                        <p:tgtEl>
                                          <p:spTgt spid="49"/>
                                        </p:tgtEl>
                                        <p:attrNameLst>
                                          <p:attrName>style.visibility</p:attrName>
                                        </p:attrNameLst>
                                      </p:cBhvr>
                                      <p:to>
                                        <p:strVal val="visible"/>
                                      </p:to>
                                    </p:set>
                                  </p:childTnLst>
                                </p:cTn>
                              </p:par>
                            </p:childTnLst>
                          </p:cTn>
                        </p:par>
                        <p:par>
                          <p:cTn id="83" fill="hold">
                            <p:stCondLst>
                              <p:cond delay="7000"/>
                            </p:stCondLst>
                            <p:childTnLst>
                              <p:par>
                                <p:cTn id="84" presetID="1" presetClass="entr" presetSubtype="0" fill="hold" grpId="0" nodeType="afterEffect">
                                  <p:stCondLst>
                                    <p:cond delay="0"/>
                                  </p:stCondLst>
                                  <p:childTnLst>
                                    <p:set>
                                      <p:cBhvr>
                                        <p:cTn id="85" dur="1" fill="hold">
                                          <p:stCondLst>
                                            <p:cond delay="0"/>
                                          </p:stCondLst>
                                        </p:cTn>
                                        <p:tgtEl>
                                          <p:spTgt spid="57"/>
                                        </p:tgtEl>
                                        <p:attrNameLst>
                                          <p:attrName>style.visibility</p:attrName>
                                        </p:attrNameLst>
                                      </p:cBhvr>
                                      <p:to>
                                        <p:strVal val="visible"/>
                                      </p:to>
                                    </p:set>
                                  </p:childTnLst>
                                </p:cTn>
                              </p:par>
                            </p:childTnLst>
                          </p:cTn>
                        </p:par>
                        <p:par>
                          <p:cTn id="86" fill="hold">
                            <p:stCondLst>
                              <p:cond delay="7000"/>
                            </p:stCondLst>
                            <p:childTnLst>
                              <p:par>
                                <p:cTn id="87" presetID="1" presetClass="entr" presetSubtype="0" fill="hold" grpId="0" nodeType="afterEffect">
                                  <p:stCondLst>
                                    <p:cond delay="500"/>
                                  </p:stCondLst>
                                  <p:childTnLst>
                                    <p:set>
                                      <p:cBhvr>
                                        <p:cTn id="88" dur="1" fill="hold">
                                          <p:stCondLst>
                                            <p:cond delay="0"/>
                                          </p:stCondLst>
                                        </p:cTn>
                                        <p:tgtEl>
                                          <p:spTgt spid="50"/>
                                        </p:tgtEl>
                                        <p:attrNameLst>
                                          <p:attrName>style.visibility</p:attrName>
                                        </p:attrNameLst>
                                      </p:cBhvr>
                                      <p:to>
                                        <p:strVal val="visible"/>
                                      </p:to>
                                    </p:set>
                                  </p:childTnLst>
                                </p:cTn>
                              </p:par>
                            </p:childTnLst>
                          </p:cTn>
                        </p:par>
                        <p:par>
                          <p:cTn id="89" fill="hold">
                            <p:stCondLst>
                              <p:cond delay="7500"/>
                            </p:stCondLst>
                            <p:childTnLst>
                              <p:par>
                                <p:cTn id="90" presetID="1" presetClass="entr" presetSubtype="0" fill="hold" grpId="0" nodeType="afterEffect">
                                  <p:stCondLst>
                                    <p:cond delay="500"/>
                                  </p:stCondLst>
                                  <p:childTnLst>
                                    <p:set>
                                      <p:cBhvr>
                                        <p:cTn id="91" dur="1" fill="hold">
                                          <p:stCondLst>
                                            <p:cond delay="0"/>
                                          </p:stCondLst>
                                        </p:cTn>
                                        <p:tgtEl>
                                          <p:spTgt spid="52"/>
                                        </p:tgtEl>
                                        <p:attrNameLst>
                                          <p:attrName>style.visibility</p:attrName>
                                        </p:attrNameLst>
                                      </p:cBhvr>
                                      <p:to>
                                        <p:strVal val="visible"/>
                                      </p:to>
                                    </p:set>
                                  </p:childTnLst>
                                </p:cTn>
                              </p:par>
                            </p:childTnLst>
                          </p:cTn>
                        </p:par>
                        <p:par>
                          <p:cTn id="92" fill="hold">
                            <p:stCondLst>
                              <p:cond delay="8000"/>
                            </p:stCondLst>
                            <p:childTnLst>
                              <p:par>
                                <p:cTn id="93" presetID="1" presetClass="exit" presetSubtype="0" fill="hold" grpId="1" nodeType="afterEffect">
                                  <p:stCondLst>
                                    <p:cond delay="500"/>
                                  </p:stCondLst>
                                  <p:childTnLst>
                                    <p:set>
                                      <p:cBhvr>
                                        <p:cTn id="94" dur="1" fill="hold">
                                          <p:stCondLst>
                                            <p:cond delay="0"/>
                                          </p:stCondLst>
                                        </p:cTn>
                                        <p:tgtEl>
                                          <p:spTgt spid="57"/>
                                        </p:tgtEl>
                                        <p:attrNameLst>
                                          <p:attrName>style.visibility</p:attrName>
                                        </p:attrNameLst>
                                      </p:cBhvr>
                                      <p:to>
                                        <p:strVal val="hidden"/>
                                      </p:to>
                                    </p:set>
                                  </p:childTnLst>
                                </p:cTn>
                              </p:par>
                            </p:childTnLst>
                          </p:cTn>
                        </p:par>
                        <p:par>
                          <p:cTn id="95" fill="hold">
                            <p:stCondLst>
                              <p:cond delay="8500"/>
                            </p:stCondLst>
                            <p:childTnLst>
                              <p:par>
                                <p:cTn id="96" presetID="1" presetClass="entr" presetSubtype="0" fill="hold" grpId="1" nodeType="afterEffect">
                                  <p:stCondLst>
                                    <p:cond delay="500"/>
                                  </p:stCondLst>
                                  <p:childTnLst>
                                    <p:set>
                                      <p:cBhvr>
                                        <p:cTn id="97" dur="1" fill="hold">
                                          <p:stCondLst>
                                            <p:cond delay="0"/>
                                          </p:stCondLst>
                                        </p:cTn>
                                        <p:tgtEl>
                                          <p:spTgt spid="58"/>
                                        </p:tgtEl>
                                        <p:attrNameLst>
                                          <p:attrName>style.visibility</p:attrName>
                                        </p:attrNameLst>
                                      </p:cBhvr>
                                      <p:to>
                                        <p:strVal val="visible"/>
                                      </p:to>
                                    </p:set>
                                  </p:childTnLst>
                                </p:cTn>
                              </p:par>
                            </p:childTnLst>
                          </p:cTn>
                        </p:par>
                        <p:par>
                          <p:cTn id="98" fill="hold">
                            <p:stCondLst>
                              <p:cond delay="9000"/>
                            </p:stCondLst>
                            <p:childTnLst>
                              <p:par>
                                <p:cTn id="99" presetID="1" presetClass="entr" presetSubtype="0" fill="hold" grpId="0" nodeType="afterEffect">
                                  <p:stCondLst>
                                    <p:cond delay="500"/>
                                  </p:stCondLst>
                                  <p:childTnLst>
                                    <p:set>
                                      <p:cBhvr>
                                        <p:cTn id="100" dur="1" fill="hold">
                                          <p:stCondLst>
                                            <p:cond delay="0"/>
                                          </p:stCondLst>
                                        </p:cTn>
                                        <p:tgtEl>
                                          <p:spTgt spid="53"/>
                                        </p:tgtEl>
                                        <p:attrNameLst>
                                          <p:attrName>style.visibility</p:attrName>
                                        </p:attrNameLst>
                                      </p:cBhvr>
                                      <p:to>
                                        <p:strVal val="visible"/>
                                      </p:to>
                                    </p:set>
                                  </p:childTnLst>
                                </p:cTn>
                              </p:par>
                            </p:childTnLst>
                          </p:cTn>
                        </p:par>
                        <p:par>
                          <p:cTn id="101" fill="hold">
                            <p:stCondLst>
                              <p:cond delay="9500"/>
                            </p:stCondLst>
                            <p:childTnLst>
                              <p:par>
                                <p:cTn id="102" presetID="1" presetClass="entr" presetSubtype="0" fill="hold" grpId="0" nodeType="afterEffect">
                                  <p:stCondLst>
                                    <p:cond delay="500"/>
                                  </p:stCondLst>
                                  <p:childTnLst>
                                    <p:set>
                                      <p:cBhvr>
                                        <p:cTn id="103" dur="1" fill="hold">
                                          <p:stCondLst>
                                            <p:cond delay="0"/>
                                          </p:stCondLst>
                                        </p:cTn>
                                        <p:tgtEl>
                                          <p:spTgt spid="51"/>
                                        </p:tgtEl>
                                        <p:attrNameLst>
                                          <p:attrName>style.visibility</p:attrName>
                                        </p:attrNameLst>
                                      </p:cBhvr>
                                      <p:to>
                                        <p:strVal val="visible"/>
                                      </p:to>
                                    </p:set>
                                  </p:childTnLst>
                                </p:cTn>
                              </p:par>
                            </p:childTnLst>
                          </p:cTn>
                        </p:par>
                        <p:par>
                          <p:cTn id="104" fill="hold">
                            <p:stCondLst>
                              <p:cond delay="10000"/>
                            </p:stCondLst>
                            <p:childTnLst>
                              <p:par>
                                <p:cTn id="105" presetID="1" presetClass="exit" presetSubtype="0" fill="hold" grpId="0" nodeType="afterEffect">
                                  <p:stCondLst>
                                    <p:cond delay="500"/>
                                  </p:stCondLst>
                                  <p:childTnLst>
                                    <p:set>
                                      <p:cBhvr>
                                        <p:cTn id="106" dur="1" fill="hold">
                                          <p:stCondLst>
                                            <p:cond delay="0"/>
                                          </p:stCondLst>
                                        </p:cTn>
                                        <p:tgtEl>
                                          <p:spTgt spid="5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6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39"/>
          <p:cNvSpPr>
            <a:spLocks noGrp="1"/>
          </p:cNvSpPr>
          <p:nvPr>
            <p:ph type="title"/>
          </p:nvPr>
        </p:nvSpPr>
        <p:spPr>
          <a:xfrm>
            <a:off x="0" y="0"/>
            <a:ext cx="9144000" cy="1143000"/>
          </a:xfrm>
        </p:spPr>
        <p:txBody>
          <a:bodyPr>
            <a:normAutofit/>
          </a:bodyPr>
          <a:lstStyle/>
          <a:p>
            <a:r>
              <a:rPr lang="en-US" sz="3600" b="1" dirty="0" smtClean="0">
                <a:solidFill>
                  <a:srgbClr val="C00000"/>
                </a:solidFill>
                <a:latin typeface="Times New Roman" pitchFamily="18" charset="0"/>
                <a:cs typeface="Times New Roman" pitchFamily="18" charset="0"/>
              </a:rPr>
              <a:t>Finding Stream Banks</a:t>
            </a:r>
            <a:endParaRPr lang="en-US" sz="3600" b="1" dirty="0">
              <a:solidFill>
                <a:srgbClr val="C00000"/>
              </a:solidFill>
              <a:latin typeface="Times New Roman" pitchFamily="18" charset="0"/>
              <a:cs typeface="Times New Roman" pitchFamily="18" charset="0"/>
            </a:endParaRPr>
          </a:p>
        </p:txBody>
      </p:sp>
      <p:sp>
        <p:nvSpPr>
          <p:cNvPr id="112" name="TextBox 111"/>
          <p:cNvSpPr txBox="1"/>
          <p:nvPr/>
        </p:nvSpPr>
        <p:spPr>
          <a:xfrm>
            <a:off x="227806" y="1832388"/>
            <a:ext cx="4876800" cy="3539430"/>
          </a:xfrm>
          <a:prstGeom prst="rect">
            <a:avLst/>
          </a:prstGeom>
          <a:noFill/>
        </p:spPr>
        <p:txBody>
          <a:bodyPr wrap="square" rtlCol="0">
            <a:spAutoFit/>
          </a:bodyPr>
          <a:lstStyle/>
          <a:p>
            <a:pPr marL="342900" indent="-342900">
              <a:buFont typeface="Wingdings" pitchFamily="2" charset="2"/>
              <a:buChar char="Ø"/>
            </a:pPr>
            <a:r>
              <a:rPr lang="en-US" sz="2800" dirty="0" smtClean="0">
                <a:solidFill>
                  <a:srgbClr val="00B050"/>
                </a:solidFill>
                <a:latin typeface="Times New Roman" pitchFamily="18" charset="0"/>
                <a:cs typeface="Times New Roman" pitchFamily="18" charset="0"/>
              </a:rPr>
              <a:t>Identify perpendiculars to the stream</a:t>
            </a:r>
          </a:p>
          <a:p>
            <a:pPr marL="342900" indent="-342900">
              <a:buFont typeface="Wingdings" pitchFamily="2" charset="2"/>
              <a:buChar char="Ø"/>
            </a:pPr>
            <a:endParaRPr lang="en-US" sz="2800" dirty="0">
              <a:solidFill>
                <a:srgbClr val="00B050"/>
              </a:solidFill>
              <a:latin typeface="Times New Roman" pitchFamily="18" charset="0"/>
              <a:cs typeface="Times New Roman" pitchFamily="18" charset="0"/>
            </a:endParaRPr>
          </a:p>
          <a:p>
            <a:pPr marL="342900" indent="-342900">
              <a:buFont typeface="Wingdings" pitchFamily="2" charset="2"/>
              <a:buChar char="Ø"/>
            </a:pPr>
            <a:r>
              <a:rPr lang="en-US" sz="2800" dirty="0" smtClean="0">
                <a:solidFill>
                  <a:srgbClr val="00B050"/>
                </a:solidFill>
                <a:latin typeface="Times New Roman" pitchFamily="18" charset="0"/>
                <a:cs typeface="Times New Roman" pitchFamily="18" charset="0"/>
              </a:rPr>
              <a:t>Extract pixel values along perpendiculars</a:t>
            </a:r>
          </a:p>
          <a:p>
            <a:pPr marL="342900" indent="-342900">
              <a:buFont typeface="Wingdings" pitchFamily="2" charset="2"/>
              <a:buChar char="Ø"/>
            </a:pPr>
            <a:endParaRPr lang="en-US" sz="2800" dirty="0">
              <a:solidFill>
                <a:srgbClr val="00B050"/>
              </a:solidFill>
              <a:latin typeface="Times New Roman" pitchFamily="18" charset="0"/>
              <a:cs typeface="Times New Roman" pitchFamily="18" charset="0"/>
            </a:endParaRPr>
          </a:p>
          <a:p>
            <a:pPr marL="342900" indent="-342900">
              <a:buFont typeface="Wingdings" pitchFamily="2" charset="2"/>
              <a:buChar char="Ø"/>
            </a:pPr>
            <a:r>
              <a:rPr lang="en-US" sz="2800" dirty="0" smtClean="0">
                <a:solidFill>
                  <a:srgbClr val="00B050"/>
                </a:solidFill>
                <a:latin typeface="Times New Roman" pitchFamily="18" charset="0"/>
                <a:cs typeface="Times New Roman" pitchFamily="18" charset="0"/>
              </a:rPr>
              <a:t>Identify stream banks using edge detection concept</a:t>
            </a:r>
            <a:endParaRPr lang="en-US" sz="2800" dirty="0">
              <a:solidFill>
                <a:srgbClr val="00B050"/>
              </a:solidFill>
              <a:latin typeface="Times New Roman" pitchFamily="18" charset="0"/>
              <a:cs typeface="Times New Roman" pitchFamily="18" charset="0"/>
            </a:endParaRPr>
          </a:p>
        </p:txBody>
      </p:sp>
      <p:grpSp>
        <p:nvGrpSpPr>
          <p:cNvPr id="116" name="Group 115"/>
          <p:cNvGrpSpPr/>
          <p:nvPr/>
        </p:nvGrpSpPr>
        <p:grpSpPr>
          <a:xfrm>
            <a:off x="4953000" y="1676400"/>
            <a:ext cx="3657600" cy="4026932"/>
            <a:chOff x="5486400" y="1905000"/>
            <a:chExt cx="3657600" cy="4026932"/>
          </a:xfrm>
        </p:grpSpPr>
        <p:sp>
          <p:nvSpPr>
            <p:cNvPr id="59" name="Flowchart: Punched Tape 58"/>
            <p:cNvSpPr/>
            <p:nvPr/>
          </p:nvSpPr>
          <p:spPr>
            <a:xfrm>
              <a:off x="6248400" y="2819400"/>
              <a:ext cx="2531182" cy="1500281"/>
            </a:xfrm>
            <a:prstGeom prst="flowChartPunchedTape">
              <a:avLst/>
            </a:prstGeom>
            <a:solidFill>
              <a:srgbClr val="26B8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Arrow Connector 41"/>
            <p:cNvCxnSpPr/>
            <p:nvPr/>
          </p:nvCxnSpPr>
          <p:spPr>
            <a:xfrm>
              <a:off x="5638800" y="2208212"/>
              <a:ext cx="3200400"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5400000">
              <a:off x="3962399" y="3886201"/>
              <a:ext cx="335280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45" name="Curved Connector 44"/>
            <p:cNvCxnSpPr/>
            <p:nvPr/>
          </p:nvCxnSpPr>
          <p:spPr>
            <a:xfrm>
              <a:off x="6096000" y="3505200"/>
              <a:ext cx="2819400" cy="228600"/>
            </a:xfrm>
            <a:prstGeom prst="curvedConnector3">
              <a:avLst>
                <a:gd name="adj1" fmla="val 50000"/>
              </a:avLst>
            </a:prstGeom>
            <a:ln w="25400">
              <a:solidFill>
                <a:schemeClr val="tx1"/>
              </a:solidFill>
              <a:prstDash val="dash"/>
            </a:ln>
            <a:scene3d>
              <a:camera prst="orthographicFront">
                <a:rot lat="10800000" lon="0" rev="0"/>
              </a:camera>
              <a:lightRig rig="threePt" dir="t"/>
            </a:scene3d>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8859948" y="1905000"/>
              <a:ext cx="284052" cy="369332"/>
            </a:xfrm>
            <a:prstGeom prst="rect">
              <a:avLst/>
            </a:prstGeom>
            <a:noFill/>
          </p:spPr>
          <p:txBody>
            <a:bodyPr wrap="none" rtlCol="0">
              <a:spAutoFit/>
            </a:bodyPr>
            <a:lstStyle/>
            <a:p>
              <a:r>
                <a:rPr lang="en-US" dirty="0" smtClean="0">
                  <a:solidFill>
                    <a:schemeClr val="accent1"/>
                  </a:solidFill>
                </a:rPr>
                <a:t>x</a:t>
              </a:r>
              <a:endParaRPr lang="en-US" dirty="0">
                <a:solidFill>
                  <a:schemeClr val="accent1"/>
                </a:solidFill>
              </a:endParaRPr>
            </a:p>
          </p:txBody>
        </p:sp>
        <p:sp>
          <p:nvSpPr>
            <p:cNvPr id="54" name="TextBox 53"/>
            <p:cNvSpPr txBox="1"/>
            <p:nvPr/>
          </p:nvSpPr>
          <p:spPr>
            <a:xfrm>
              <a:off x="5486400" y="5562600"/>
              <a:ext cx="228600" cy="369332"/>
            </a:xfrm>
            <a:prstGeom prst="rect">
              <a:avLst/>
            </a:prstGeom>
            <a:noFill/>
          </p:spPr>
          <p:txBody>
            <a:bodyPr wrap="square" rtlCol="0">
              <a:spAutoFit/>
            </a:bodyPr>
            <a:lstStyle/>
            <a:p>
              <a:r>
                <a:rPr lang="en-US" dirty="0" smtClean="0">
                  <a:solidFill>
                    <a:schemeClr val="accent1"/>
                  </a:solidFill>
                </a:rPr>
                <a:t>y</a:t>
              </a:r>
              <a:endParaRPr lang="en-US" dirty="0">
                <a:solidFill>
                  <a:schemeClr val="accent1"/>
                </a:solidFill>
              </a:endParaRPr>
            </a:p>
          </p:txBody>
        </p:sp>
        <p:sp>
          <p:nvSpPr>
            <p:cNvPr id="57" name="Cloud 56"/>
            <p:cNvSpPr/>
            <p:nvPr/>
          </p:nvSpPr>
          <p:spPr>
            <a:xfrm>
              <a:off x="7315200" y="4114800"/>
              <a:ext cx="304800" cy="2286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Cloud 57"/>
            <p:cNvSpPr/>
            <p:nvPr/>
          </p:nvSpPr>
          <p:spPr>
            <a:xfrm>
              <a:off x="6172200" y="4038600"/>
              <a:ext cx="304800" cy="2286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Cloud 59"/>
            <p:cNvSpPr/>
            <p:nvPr/>
          </p:nvSpPr>
          <p:spPr>
            <a:xfrm>
              <a:off x="6477000" y="4191000"/>
              <a:ext cx="304800" cy="2286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loud 60"/>
            <p:cNvSpPr/>
            <p:nvPr/>
          </p:nvSpPr>
          <p:spPr>
            <a:xfrm>
              <a:off x="8534400" y="2667000"/>
              <a:ext cx="304800" cy="2286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loud 61"/>
            <p:cNvSpPr/>
            <p:nvPr/>
          </p:nvSpPr>
          <p:spPr>
            <a:xfrm>
              <a:off x="8305800" y="2667000"/>
              <a:ext cx="304800" cy="2286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oud 62"/>
            <p:cNvSpPr/>
            <p:nvPr/>
          </p:nvSpPr>
          <p:spPr>
            <a:xfrm>
              <a:off x="6705600" y="4191000"/>
              <a:ext cx="304800" cy="2286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Cloud 63"/>
            <p:cNvSpPr/>
            <p:nvPr/>
          </p:nvSpPr>
          <p:spPr>
            <a:xfrm>
              <a:off x="6934200" y="4191000"/>
              <a:ext cx="304800" cy="2286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loud 64"/>
            <p:cNvSpPr/>
            <p:nvPr/>
          </p:nvSpPr>
          <p:spPr>
            <a:xfrm>
              <a:off x="7086600" y="4114800"/>
              <a:ext cx="304800" cy="2286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Cloud 65"/>
            <p:cNvSpPr/>
            <p:nvPr/>
          </p:nvSpPr>
          <p:spPr>
            <a:xfrm>
              <a:off x="6172200" y="2895600"/>
              <a:ext cx="304800" cy="2286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loud 66"/>
            <p:cNvSpPr/>
            <p:nvPr/>
          </p:nvSpPr>
          <p:spPr>
            <a:xfrm>
              <a:off x="6172200" y="3048000"/>
              <a:ext cx="304800" cy="2286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Cloud 67"/>
            <p:cNvSpPr/>
            <p:nvPr/>
          </p:nvSpPr>
          <p:spPr>
            <a:xfrm>
              <a:off x="6324600" y="2895600"/>
              <a:ext cx="304800" cy="2286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oud 68"/>
            <p:cNvSpPr/>
            <p:nvPr/>
          </p:nvSpPr>
          <p:spPr>
            <a:xfrm>
              <a:off x="6553200" y="2895600"/>
              <a:ext cx="304800" cy="3048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loud 69"/>
            <p:cNvSpPr/>
            <p:nvPr/>
          </p:nvSpPr>
          <p:spPr>
            <a:xfrm>
              <a:off x="6858000" y="2819400"/>
              <a:ext cx="304800" cy="3810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oud 70"/>
            <p:cNvSpPr/>
            <p:nvPr/>
          </p:nvSpPr>
          <p:spPr>
            <a:xfrm>
              <a:off x="7086600" y="2971800"/>
              <a:ext cx="304800" cy="2286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Cloud 71"/>
            <p:cNvSpPr/>
            <p:nvPr/>
          </p:nvSpPr>
          <p:spPr>
            <a:xfrm>
              <a:off x="7162800" y="2895600"/>
              <a:ext cx="381000" cy="2286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Cloud 72"/>
            <p:cNvSpPr/>
            <p:nvPr/>
          </p:nvSpPr>
          <p:spPr>
            <a:xfrm>
              <a:off x="7467600" y="2764968"/>
              <a:ext cx="304800" cy="2286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Cloud 73"/>
            <p:cNvSpPr/>
            <p:nvPr/>
          </p:nvSpPr>
          <p:spPr>
            <a:xfrm>
              <a:off x="7543800" y="3886200"/>
              <a:ext cx="304800" cy="2286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Cloud 74"/>
            <p:cNvSpPr/>
            <p:nvPr/>
          </p:nvSpPr>
          <p:spPr>
            <a:xfrm>
              <a:off x="7543800" y="3962400"/>
              <a:ext cx="304800" cy="2286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Cloud 75"/>
            <p:cNvSpPr/>
            <p:nvPr/>
          </p:nvSpPr>
          <p:spPr>
            <a:xfrm>
              <a:off x="8077200" y="2667000"/>
              <a:ext cx="304800" cy="2286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Cloud 76"/>
            <p:cNvSpPr/>
            <p:nvPr/>
          </p:nvSpPr>
          <p:spPr>
            <a:xfrm>
              <a:off x="7467600" y="4191000"/>
              <a:ext cx="381000" cy="3048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Cloud 81"/>
            <p:cNvSpPr/>
            <p:nvPr/>
          </p:nvSpPr>
          <p:spPr>
            <a:xfrm>
              <a:off x="7772400" y="3962400"/>
              <a:ext cx="304800" cy="2286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Cloud 82"/>
            <p:cNvSpPr/>
            <p:nvPr/>
          </p:nvSpPr>
          <p:spPr>
            <a:xfrm>
              <a:off x="7924800" y="3886200"/>
              <a:ext cx="304800" cy="2286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Cloud 83"/>
            <p:cNvSpPr/>
            <p:nvPr/>
          </p:nvSpPr>
          <p:spPr>
            <a:xfrm>
              <a:off x="7772400" y="2667000"/>
              <a:ext cx="304800" cy="2286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Cloud 84"/>
            <p:cNvSpPr/>
            <p:nvPr/>
          </p:nvSpPr>
          <p:spPr>
            <a:xfrm>
              <a:off x="8458200" y="3886200"/>
              <a:ext cx="304800" cy="2286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Cloud 85"/>
            <p:cNvSpPr/>
            <p:nvPr/>
          </p:nvSpPr>
          <p:spPr>
            <a:xfrm>
              <a:off x="8229600" y="3886200"/>
              <a:ext cx="304800" cy="228600"/>
            </a:xfrm>
            <a:prstGeom prst="cloud">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8" name="Straight Arrow Connector 87"/>
            <p:cNvCxnSpPr/>
            <p:nvPr/>
          </p:nvCxnSpPr>
          <p:spPr>
            <a:xfrm rot="5400000">
              <a:off x="7543006" y="3429006"/>
              <a:ext cx="1219994" cy="794"/>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p:nvPr/>
          </p:nvCxnSpPr>
          <p:spPr>
            <a:xfrm rot="5400000">
              <a:off x="6248400" y="3656806"/>
              <a:ext cx="1219994" cy="794"/>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92" name="Oval 91"/>
            <p:cNvSpPr/>
            <p:nvPr/>
          </p:nvSpPr>
          <p:spPr>
            <a:xfrm>
              <a:off x="6825342" y="3570514"/>
              <a:ext cx="76200" cy="76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p:cNvSpPr/>
            <p:nvPr/>
          </p:nvSpPr>
          <p:spPr>
            <a:xfrm>
              <a:off x="6825342" y="3755572"/>
              <a:ext cx="76200" cy="76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Oval 93"/>
            <p:cNvSpPr/>
            <p:nvPr/>
          </p:nvSpPr>
          <p:spPr>
            <a:xfrm>
              <a:off x="6825338" y="3918858"/>
              <a:ext cx="76200" cy="76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Oval 94"/>
            <p:cNvSpPr/>
            <p:nvPr/>
          </p:nvSpPr>
          <p:spPr>
            <a:xfrm>
              <a:off x="6836228" y="4060372"/>
              <a:ext cx="76200" cy="76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Oval 95"/>
            <p:cNvSpPr/>
            <p:nvPr/>
          </p:nvSpPr>
          <p:spPr>
            <a:xfrm>
              <a:off x="6825344" y="3407232"/>
              <a:ext cx="76200" cy="76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Oval 96"/>
            <p:cNvSpPr/>
            <p:nvPr/>
          </p:nvSpPr>
          <p:spPr>
            <a:xfrm>
              <a:off x="6825344" y="3265716"/>
              <a:ext cx="76200" cy="76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Oval 97"/>
            <p:cNvSpPr/>
            <p:nvPr/>
          </p:nvSpPr>
          <p:spPr>
            <a:xfrm>
              <a:off x="8120742" y="3352800"/>
              <a:ext cx="76200" cy="76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Oval 98"/>
            <p:cNvSpPr/>
            <p:nvPr/>
          </p:nvSpPr>
          <p:spPr>
            <a:xfrm>
              <a:off x="8120744" y="3200400"/>
              <a:ext cx="76200" cy="76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2" name="Curved Connector 101"/>
            <p:cNvCxnSpPr/>
            <p:nvPr/>
          </p:nvCxnSpPr>
          <p:spPr>
            <a:xfrm rot="16200000" flipV="1">
              <a:off x="7696200" y="2590800"/>
              <a:ext cx="533400" cy="381000"/>
            </a:xfrm>
            <a:prstGeom prst="curvedConnector3">
              <a:avLst>
                <a:gd name="adj1" fmla="val 500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3" name="TextBox 102"/>
            <p:cNvSpPr txBox="1"/>
            <p:nvPr/>
          </p:nvSpPr>
          <p:spPr>
            <a:xfrm>
              <a:off x="6858000" y="2209800"/>
              <a:ext cx="1101584" cy="369332"/>
            </a:xfrm>
            <a:prstGeom prst="rect">
              <a:avLst/>
            </a:prstGeom>
            <a:noFill/>
          </p:spPr>
          <p:txBody>
            <a:bodyPr wrap="none" rtlCol="0">
              <a:spAutoFit/>
            </a:bodyPr>
            <a:lstStyle/>
            <a:p>
              <a:r>
                <a:rPr lang="en-US" dirty="0" smtClean="0"/>
                <a:t>bi-normal</a:t>
              </a:r>
              <a:endParaRPr lang="en-US" dirty="0"/>
            </a:p>
          </p:txBody>
        </p:sp>
        <p:cxnSp>
          <p:nvCxnSpPr>
            <p:cNvPr id="105" name="Curved Connector 104"/>
            <p:cNvCxnSpPr>
              <a:stCxn id="70" idx="2"/>
            </p:cNvCxnSpPr>
            <p:nvPr/>
          </p:nvCxnSpPr>
          <p:spPr>
            <a:xfrm rot="10800000" flipH="1">
              <a:off x="6858944" y="2514600"/>
              <a:ext cx="227655" cy="495300"/>
            </a:xfrm>
            <a:prstGeom prst="curvedConnector4">
              <a:avLst>
                <a:gd name="adj1" fmla="val -100415"/>
                <a:gd name="adj2" fmla="val 6923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8" name="Oval 107"/>
            <p:cNvSpPr/>
            <p:nvPr/>
          </p:nvSpPr>
          <p:spPr>
            <a:xfrm>
              <a:off x="8120744" y="3581400"/>
              <a:ext cx="76200" cy="76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p:cNvSpPr/>
            <p:nvPr/>
          </p:nvSpPr>
          <p:spPr>
            <a:xfrm>
              <a:off x="8120742" y="3733800"/>
              <a:ext cx="76200" cy="76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Oval 109"/>
            <p:cNvSpPr/>
            <p:nvPr/>
          </p:nvSpPr>
          <p:spPr>
            <a:xfrm>
              <a:off x="8120740" y="3048000"/>
              <a:ext cx="76200" cy="76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Oval 110"/>
            <p:cNvSpPr/>
            <p:nvPr/>
          </p:nvSpPr>
          <p:spPr>
            <a:xfrm>
              <a:off x="8131626" y="3886200"/>
              <a:ext cx="76200" cy="76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4" name="Curved Connector 113"/>
            <p:cNvCxnSpPr/>
            <p:nvPr/>
          </p:nvCxnSpPr>
          <p:spPr>
            <a:xfrm rot="5400000">
              <a:off x="5524500" y="4076700"/>
              <a:ext cx="990600" cy="304800"/>
            </a:xfrm>
            <a:prstGeom prst="curvedConnector3">
              <a:avLst>
                <a:gd name="adj1" fmla="val 500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5" name="TextBox 114"/>
            <p:cNvSpPr txBox="1"/>
            <p:nvPr/>
          </p:nvSpPr>
          <p:spPr>
            <a:xfrm>
              <a:off x="5791200" y="4724400"/>
              <a:ext cx="1853777" cy="369332"/>
            </a:xfrm>
            <a:prstGeom prst="rect">
              <a:avLst/>
            </a:prstGeom>
            <a:noFill/>
          </p:spPr>
          <p:txBody>
            <a:bodyPr wrap="none" rtlCol="0">
              <a:spAutoFit/>
            </a:bodyPr>
            <a:lstStyle/>
            <a:p>
              <a:r>
                <a:rPr lang="en-US" dirty="0" smtClean="0"/>
                <a:t>Stream centerline</a:t>
              </a:r>
              <a:endParaRPr lang="en-US" dirty="0"/>
            </a:p>
          </p:txBody>
        </p:sp>
      </p:grpSp>
      <p:grpSp>
        <p:nvGrpSpPr>
          <p:cNvPr id="55" name="Group 54"/>
          <p:cNvGrpSpPr/>
          <p:nvPr/>
        </p:nvGrpSpPr>
        <p:grpSpPr>
          <a:xfrm>
            <a:off x="0" y="6400799"/>
            <a:ext cx="9144000" cy="457201"/>
            <a:chOff x="0" y="6400799"/>
            <a:chExt cx="9144000" cy="457201"/>
          </a:xfrm>
        </p:grpSpPr>
        <p:pic>
          <p:nvPicPr>
            <p:cNvPr id="56" name="Picture 55" descr="UA-Color-Cntr-Lg.png"/>
            <p:cNvPicPr>
              <a:picLocks noChangeAspect="1"/>
            </p:cNvPicPr>
            <p:nvPr/>
          </p:nvPicPr>
          <p:blipFill>
            <a:blip r:embed="rId3" cstate="print"/>
            <a:stretch>
              <a:fillRect/>
            </a:stretch>
          </p:blipFill>
          <p:spPr>
            <a:xfrm>
              <a:off x="0" y="6400799"/>
              <a:ext cx="3268982" cy="457201"/>
            </a:xfrm>
            <a:prstGeom prst="rect">
              <a:avLst/>
            </a:prstGeom>
          </p:spPr>
        </p:pic>
        <p:sp>
          <p:nvSpPr>
            <p:cNvPr id="78" name="Rectangle 77"/>
            <p:cNvSpPr/>
            <p:nvPr/>
          </p:nvSpPr>
          <p:spPr>
            <a:xfrm>
              <a:off x="3581400" y="6400800"/>
              <a:ext cx="5562600" cy="457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Times New Roman" pitchFamily="18" charset="0"/>
                  <a:cs typeface="Times New Roman" pitchFamily="18" charset="0"/>
                </a:rPr>
                <a:t>Cooperative Extension Service</a:t>
              </a:r>
              <a:endParaRPr lang="en-US" dirty="0">
                <a:solidFill>
                  <a:schemeClr val="bg1"/>
                </a:solidFill>
                <a:latin typeface="Times New Roman" pitchFamily="18" charset="0"/>
                <a:cs typeface="Times New Roman" pitchFamily="18" charset="0"/>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3" cstate="print"/>
          <a:srcRect l="23942" t="8418" r="52044" b="12452"/>
          <a:stretch>
            <a:fillRect/>
          </a:stretch>
        </p:blipFill>
        <p:spPr bwMode="auto">
          <a:xfrm>
            <a:off x="5791200" y="2057400"/>
            <a:ext cx="1828800" cy="3886200"/>
          </a:xfrm>
          <a:prstGeom prst="rect">
            <a:avLst/>
          </a:prstGeom>
          <a:ln>
            <a:noFill/>
          </a:ln>
          <a:effectLst>
            <a:outerShdw blurRad="190500" algn="tl" rotWithShape="0">
              <a:srgbClr val="000000">
                <a:alpha val="70000"/>
              </a:srgbClr>
            </a:outerShdw>
          </a:effectLst>
        </p:spPr>
      </p:pic>
      <p:pic>
        <p:nvPicPr>
          <p:cNvPr id="13" name="Picture 2"/>
          <p:cNvPicPr>
            <a:picLocks noChangeAspect="1" noChangeArrowheads="1"/>
          </p:cNvPicPr>
          <p:nvPr/>
        </p:nvPicPr>
        <p:blipFill>
          <a:blip r:embed="rId4" cstate="print"/>
          <a:srcRect l="25000" t="14848" r="27344" b="31818"/>
          <a:stretch>
            <a:fillRect/>
          </a:stretch>
        </p:blipFill>
        <p:spPr bwMode="auto">
          <a:xfrm>
            <a:off x="228600" y="1905000"/>
            <a:ext cx="4348843" cy="3886200"/>
          </a:xfrm>
          <a:prstGeom prst="rect">
            <a:avLst/>
          </a:prstGeom>
          <a:ln>
            <a:noFill/>
          </a:ln>
          <a:effectLst>
            <a:outerShdw blurRad="190500" algn="tl" rotWithShape="0">
              <a:srgbClr val="000000">
                <a:alpha val="70000"/>
              </a:srgbClr>
            </a:outerShdw>
          </a:effectLst>
        </p:spPr>
      </p:pic>
      <p:sp>
        <p:nvSpPr>
          <p:cNvPr id="2" name="Title 1"/>
          <p:cNvSpPr>
            <a:spLocks noGrp="1"/>
          </p:cNvSpPr>
          <p:nvPr>
            <p:ph type="title"/>
          </p:nvPr>
        </p:nvSpPr>
        <p:spPr>
          <a:xfrm>
            <a:off x="0" y="0"/>
            <a:ext cx="9144000" cy="762000"/>
          </a:xfrm>
        </p:spPr>
        <p:txBody>
          <a:bodyPr>
            <a:noAutofit/>
          </a:bodyPr>
          <a:lstStyle/>
          <a:p>
            <a:r>
              <a:rPr lang="en-US" sz="3600" b="1" dirty="0" smtClean="0">
                <a:solidFill>
                  <a:srgbClr val="C00000"/>
                </a:solidFill>
                <a:latin typeface="Times New Roman" pitchFamily="18" charset="0"/>
                <a:cs typeface="Times New Roman" pitchFamily="18" charset="0"/>
              </a:rPr>
              <a:t>Results –Perpendiculars</a:t>
            </a:r>
            <a:endParaRPr lang="en-US" sz="3600" b="1" dirty="0">
              <a:solidFill>
                <a:srgbClr val="C00000"/>
              </a:solidFill>
              <a:latin typeface="Times New Roman" pitchFamily="18" charset="0"/>
              <a:cs typeface="Times New Roman" pitchFamily="18" charset="0"/>
            </a:endParaRPr>
          </a:p>
        </p:txBody>
      </p:sp>
      <p:sp>
        <p:nvSpPr>
          <p:cNvPr id="7" name="Right Arrow 6"/>
          <p:cNvSpPr/>
          <p:nvPr/>
        </p:nvSpPr>
        <p:spPr>
          <a:xfrm>
            <a:off x="4038600" y="3733800"/>
            <a:ext cx="1447800"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81000" y="1295400"/>
            <a:ext cx="3810000"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sampled stream centerline</a:t>
            </a:r>
            <a:endParaRPr lang="en-US" sz="2400" dirty="0">
              <a:latin typeface="Times New Roman" pitchFamily="18" charset="0"/>
              <a:cs typeface="Times New Roman" pitchFamily="18" charset="0"/>
            </a:endParaRPr>
          </a:p>
        </p:txBody>
      </p:sp>
      <p:sp>
        <p:nvSpPr>
          <p:cNvPr id="9" name="TextBox 8"/>
          <p:cNvSpPr txBox="1"/>
          <p:nvPr/>
        </p:nvSpPr>
        <p:spPr>
          <a:xfrm>
            <a:off x="5334000" y="1295399"/>
            <a:ext cx="3429000" cy="461665"/>
          </a:xfrm>
          <a:prstGeom prst="rect">
            <a:avLst/>
          </a:prstGeom>
          <a:noFill/>
        </p:spPr>
        <p:txBody>
          <a:bodyPr wrap="square" rtlCol="0">
            <a:spAutoFit/>
          </a:bodyPr>
          <a:lstStyle/>
          <a:p>
            <a:r>
              <a:rPr lang="en-US" sz="2400" dirty="0">
                <a:latin typeface="Times New Roman" pitchFamily="18" charset="0"/>
                <a:cs typeface="Times New Roman" pitchFamily="18" charset="0"/>
              </a:rPr>
              <a:t>i</a:t>
            </a:r>
            <a:r>
              <a:rPr lang="en-US" sz="2400" dirty="0" smtClean="0">
                <a:latin typeface="Times New Roman" pitchFamily="18" charset="0"/>
                <a:cs typeface="Times New Roman" pitchFamily="18" charset="0"/>
              </a:rPr>
              <a:t>dentified perpendiculars</a:t>
            </a:r>
            <a:endParaRPr lang="en-US" sz="2400" dirty="0">
              <a:latin typeface="Times New Roman" pitchFamily="18" charset="0"/>
              <a:cs typeface="Times New Roman" pitchFamily="18" charset="0"/>
            </a:endParaRPr>
          </a:p>
        </p:txBody>
      </p:sp>
      <p:grpSp>
        <p:nvGrpSpPr>
          <p:cNvPr id="3" name="Group 9"/>
          <p:cNvGrpSpPr/>
          <p:nvPr/>
        </p:nvGrpSpPr>
        <p:grpSpPr>
          <a:xfrm>
            <a:off x="0" y="6400799"/>
            <a:ext cx="9144000" cy="457201"/>
            <a:chOff x="0" y="6400799"/>
            <a:chExt cx="9144000" cy="457201"/>
          </a:xfrm>
        </p:grpSpPr>
        <p:pic>
          <p:nvPicPr>
            <p:cNvPr id="11" name="Picture 10" descr="UA-Color-Cntr-Lg.png"/>
            <p:cNvPicPr>
              <a:picLocks noChangeAspect="1"/>
            </p:cNvPicPr>
            <p:nvPr/>
          </p:nvPicPr>
          <p:blipFill>
            <a:blip r:embed="rId5" cstate="print"/>
            <a:stretch>
              <a:fillRect/>
            </a:stretch>
          </p:blipFill>
          <p:spPr>
            <a:xfrm>
              <a:off x="0" y="6400799"/>
              <a:ext cx="3268982" cy="457201"/>
            </a:xfrm>
            <a:prstGeom prst="rect">
              <a:avLst/>
            </a:prstGeom>
          </p:spPr>
        </p:pic>
        <p:sp>
          <p:nvSpPr>
            <p:cNvPr id="12" name="Rectangle 11"/>
            <p:cNvSpPr/>
            <p:nvPr/>
          </p:nvSpPr>
          <p:spPr>
            <a:xfrm>
              <a:off x="3581400" y="6400800"/>
              <a:ext cx="5562600" cy="457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Times New Roman" pitchFamily="18" charset="0"/>
                  <a:cs typeface="Times New Roman" pitchFamily="18" charset="0"/>
                </a:rPr>
                <a:t>Cooperative Extension Service</a:t>
              </a:r>
              <a:endParaRPr lang="en-US" dirty="0">
                <a:solidFill>
                  <a:schemeClr val="bg1"/>
                </a:solidFill>
                <a:latin typeface="Times New Roman" pitchFamily="18" charset="0"/>
                <a:cs typeface="Times New Roman" pitchFamily="18" charset="0"/>
              </a:endParaRPr>
            </a:p>
          </p:txBody>
        </p:sp>
      </p:grpSp>
      <p:pic>
        <p:nvPicPr>
          <p:cNvPr id="15" name="Picture 2"/>
          <p:cNvPicPr>
            <a:picLocks noChangeAspect="1" noChangeArrowheads="1"/>
          </p:cNvPicPr>
          <p:nvPr/>
        </p:nvPicPr>
        <p:blipFill>
          <a:blip r:embed="rId3" cstate="print"/>
          <a:srcRect l="33434" t="27037" r="55668" b="43483"/>
          <a:stretch>
            <a:fillRect/>
          </a:stretch>
        </p:blipFill>
        <p:spPr bwMode="auto">
          <a:xfrm>
            <a:off x="5334000" y="1981200"/>
            <a:ext cx="2362200" cy="3657600"/>
          </a:xfrm>
          <a:prstGeom prst="rect">
            <a:avLst/>
          </a:prstGeom>
          <a:ln w="38100">
            <a:noFill/>
          </a:ln>
          <a:effectLst>
            <a:outerShdw blurRad="190500" algn="tl" rotWithShape="0">
              <a:srgbClr val="000000">
                <a:alpha val="70000"/>
              </a:srgbClr>
            </a:outerShdw>
          </a:effectLst>
        </p:spPr>
      </p:pic>
      <p:sp>
        <p:nvSpPr>
          <p:cNvPr id="16" name="Rectangle 15"/>
          <p:cNvSpPr/>
          <p:nvPr/>
        </p:nvSpPr>
        <p:spPr>
          <a:xfrm>
            <a:off x="6096000" y="2743200"/>
            <a:ext cx="1524000" cy="1447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0" nodeType="clickEffect">
                                  <p:stCondLst>
                                    <p:cond delay="0"/>
                                  </p:stCondLst>
                                  <p:childTnLst>
                                    <p:animScale>
                                      <p:cBhvr>
                                        <p:cTn id="10" dur="2000" fill="hold"/>
                                        <p:tgtEl>
                                          <p:spTgt spid="16"/>
                                        </p:tgtEl>
                                      </p:cBhvr>
                                      <p:by x="250000" y="250000"/>
                                    </p:animScale>
                                  </p:childTnLst>
                                </p:cTn>
                              </p:par>
                            </p:childTnLst>
                          </p:cTn>
                        </p:par>
                        <p:par>
                          <p:cTn id="11" fill="hold">
                            <p:stCondLst>
                              <p:cond delay="2000"/>
                            </p:stCondLst>
                            <p:childTnLst>
                              <p:par>
                                <p:cTn id="12" presetID="1" presetClass="entr" presetSubtype="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3200" b="1" dirty="0" smtClean="0">
                <a:solidFill>
                  <a:srgbClr val="C00000"/>
                </a:solidFill>
                <a:latin typeface="Times New Roman" pitchFamily="18" charset="0"/>
                <a:cs typeface="Times New Roman" pitchFamily="18" charset="0"/>
              </a:rPr>
              <a:t>Results -Stream Boundary Delineation</a:t>
            </a:r>
            <a:endParaRPr lang="en-US" sz="3200" b="1" dirty="0">
              <a:solidFill>
                <a:srgbClr val="C00000"/>
              </a:solidFill>
              <a:latin typeface="Times New Roman" pitchFamily="18" charset="0"/>
              <a:cs typeface="Times New Roman" pitchFamily="18" charset="0"/>
            </a:endParaRPr>
          </a:p>
        </p:txBody>
      </p:sp>
      <p:grpSp>
        <p:nvGrpSpPr>
          <p:cNvPr id="3" name="Group 5"/>
          <p:cNvGrpSpPr/>
          <p:nvPr/>
        </p:nvGrpSpPr>
        <p:grpSpPr>
          <a:xfrm>
            <a:off x="0" y="6400799"/>
            <a:ext cx="9144000" cy="457201"/>
            <a:chOff x="0" y="6400799"/>
            <a:chExt cx="9144000" cy="457201"/>
          </a:xfrm>
        </p:grpSpPr>
        <p:pic>
          <p:nvPicPr>
            <p:cNvPr id="7" name="Picture 6" descr="UA-Color-Cntr-Lg.png"/>
            <p:cNvPicPr>
              <a:picLocks noChangeAspect="1"/>
            </p:cNvPicPr>
            <p:nvPr/>
          </p:nvPicPr>
          <p:blipFill>
            <a:blip r:embed="rId3" cstate="print"/>
            <a:stretch>
              <a:fillRect/>
            </a:stretch>
          </p:blipFill>
          <p:spPr>
            <a:xfrm>
              <a:off x="0" y="6400799"/>
              <a:ext cx="3268982" cy="457201"/>
            </a:xfrm>
            <a:prstGeom prst="rect">
              <a:avLst/>
            </a:prstGeom>
          </p:spPr>
        </p:pic>
        <p:sp>
          <p:nvSpPr>
            <p:cNvPr id="8" name="Rectangle 7"/>
            <p:cNvSpPr/>
            <p:nvPr/>
          </p:nvSpPr>
          <p:spPr>
            <a:xfrm>
              <a:off x="3581400" y="6400800"/>
              <a:ext cx="5562600" cy="457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Times New Roman" pitchFamily="18" charset="0"/>
                  <a:cs typeface="Times New Roman" pitchFamily="18" charset="0"/>
                </a:rPr>
                <a:t>Cooperative Extension Service</a:t>
              </a:r>
              <a:endParaRPr lang="en-US" dirty="0">
                <a:solidFill>
                  <a:schemeClr val="bg1"/>
                </a:solidFill>
                <a:latin typeface="Times New Roman" pitchFamily="18" charset="0"/>
                <a:cs typeface="Times New Roman" pitchFamily="18" charset="0"/>
              </a:endParaRPr>
            </a:p>
          </p:txBody>
        </p:sp>
      </p:grpSp>
      <p:pic>
        <p:nvPicPr>
          <p:cNvPr id="12" name="Picture 3"/>
          <p:cNvPicPr>
            <a:picLocks noChangeAspect="1" noChangeArrowheads="1"/>
          </p:cNvPicPr>
          <p:nvPr/>
        </p:nvPicPr>
        <p:blipFill>
          <a:blip r:embed="rId4" cstate="print"/>
          <a:srcRect l="21667" t="20444" r="30556" b="11111"/>
          <a:stretch>
            <a:fillRect/>
          </a:stretch>
        </p:blipFill>
        <p:spPr bwMode="auto">
          <a:xfrm>
            <a:off x="152401" y="1143000"/>
            <a:ext cx="5446816" cy="4876800"/>
          </a:xfrm>
          <a:prstGeom prst="rect">
            <a:avLst/>
          </a:prstGeom>
          <a:noFill/>
          <a:ln w="9525">
            <a:noFill/>
            <a:miter lim="800000"/>
            <a:headEnd/>
            <a:tailEnd/>
          </a:ln>
          <a:effectLst/>
        </p:spPr>
      </p:pic>
      <p:pic>
        <p:nvPicPr>
          <p:cNvPr id="13" name="Picture 2"/>
          <p:cNvPicPr>
            <a:picLocks noChangeAspect="1" noChangeArrowheads="1"/>
          </p:cNvPicPr>
          <p:nvPr/>
        </p:nvPicPr>
        <p:blipFill>
          <a:blip r:embed="rId5" cstate="print"/>
          <a:srcRect l="42222" t="19556" r="15556" b="12000"/>
          <a:stretch>
            <a:fillRect/>
          </a:stretch>
        </p:blipFill>
        <p:spPr bwMode="auto">
          <a:xfrm>
            <a:off x="5105400" y="1219200"/>
            <a:ext cx="3810000" cy="3860132"/>
          </a:xfrm>
          <a:prstGeom prst="rect">
            <a:avLst/>
          </a:prstGeom>
          <a:noFill/>
          <a:ln w="38100">
            <a:solidFill>
              <a:srgbClr val="FFFF00"/>
            </a:solidFill>
            <a:miter lim="800000"/>
            <a:headEnd/>
            <a:tailEnd/>
          </a:ln>
          <a:effectLst/>
        </p:spPr>
      </p:pic>
      <p:sp>
        <p:nvSpPr>
          <p:cNvPr id="14" name="Rectangle 13"/>
          <p:cNvSpPr/>
          <p:nvPr/>
        </p:nvSpPr>
        <p:spPr>
          <a:xfrm>
            <a:off x="3124200" y="4572000"/>
            <a:ext cx="1219200" cy="144780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rot="5400000" flipH="1" flipV="1">
            <a:off x="2424112" y="1900238"/>
            <a:ext cx="3371850" cy="1971675"/>
          </a:xfrm>
          <a:prstGeom prst="line">
            <a:avLst/>
          </a:prstGeom>
          <a:ln w="38100">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4267200" y="5105400"/>
            <a:ext cx="4572000" cy="914400"/>
          </a:xfrm>
          <a:prstGeom prst="line">
            <a:avLst/>
          </a:prstGeom>
          <a:ln w="38100">
            <a:solidFill>
              <a:srgbClr val="FFFF00"/>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r>
              <a:rPr lang="en-US" sz="3200" b="1" dirty="0" smtClean="0">
                <a:solidFill>
                  <a:srgbClr val="C00000"/>
                </a:solidFill>
                <a:latin typeface="Times New Roman" pitchFamily="18" charset="0"/>
                <a:cs typeface="Times New Roman" pitchFamily="18" charset="0"/>
              </a:rPr>
              <a:t>Error Analysis</a:t>
            </a:r>
            <a:endParaRPr lang="en-US" sz="3200" b="1" dirty="0">
              <a:solidFill>
                <a:srgbClr val="C00000"/>
              </a:solidFill>
              <a:latin typeface="Times New Roman" pitchFamily="18" charset="0"/>
              <a:cs typeface="Times New Roman" pitchFamily="18" charset="0"/>
            </a:endParaRPr>
          </a:p>
        </p:txBody>
      </p:sp>
      <p:grpSp>
        <p:nvGrpSpPr>
          <p:cNvPr id="3" name="Group 5"/>
          <p:cNvGrpSpPr/>
          <p:nvPr/>
        </p:nvGrpSpPr>
        <p:grpSpPr>
          <a:xfrm>
            <a:off x="0" y="6400799"/>
            <a:ext cx="9144000" cy="457201"/>
            <a:chOff x="0" y="6400799"/>
            <a:chExt cx="9144000" cy="457201"/>
          </a:xfrm>
        </p:grpSpPr>
        <p:pic>
          <p:nvPicPr>
            <p:cNvPr id="7" name="Picture 6" descr="UA-Color-Cntr-Lg.png"/>
            <p:cNvPicPr>
              <a:picLocks noChangeAspect="1"/>
            </p:cNvPicPr>
            <p:nvPr/>
          </p:nvPicPr>
          <p:blipFill>
            <a:blip r:embed="rId3" cstate="print"/>
            <a:stretch>
              <a:fillRect/>
            </a:stretch>
          </p:blipFill>
          <p:spPr>
            <a:xfrm>
              <a:off x="0" y="6400799"/>
              <a:ext cx="3268982" cy="457201"/>
            </a:xfrm>
            <a:prstGeom prst="rect">
              <a:avLst/>
            </a:prstGeom>
          </p:spPr>
        </p:pic>
        <p:sp>
          <p:nvSpPr>
            <p:cNvPr id="8" name="Rectangle 7"/>
            <p:cNvSpPr/>
            <p:nvPr/>
          </p:nvSpPr>
          <p:spPr>
            <a:xfrm>
              <a:off x="3581400" y="6400800"/>
              <a:ext cx="5562600" cy="457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Times New Roman" pitchFamily="18" charset="0"/>
                  <a:cs typeface="Times New Roman" pitchFamily="18" charset="0"/>
                </a:rPr>
                <a:t>Cooperative Extension Service</a:t>
              </a:r>
              <a:endParaRPr lang="en-US" dirty="0">
                <a:solidFill>
                  <a:schemeClr val="bg1"/>
                </a:solidFill>
                <a:latin typeface="Times New Roman" pitchFamily="18" charset="0"/>
                <a:cs typeface="Times New Roman" pitchFamily="18" charset="0"/>
              </a:endParaRPr>
            </a:p>
          </p:txBody>
        </p:sp>
      </p:grpSp>
      <p:pic>
        <p:nvPicPr>
          <p:cNvPr id="10" name="Picture 9" descr="error_analysis.bmp"/>
          <p:cNvPicPr>
            <a:picLocks noChangeAspect="1"/>
          </p:cNvPicPr>
          <p:nvPr/>
        </p:nvPicPr>
        <p:blipFill>
          <a:blip r:embed="rId4" cstate="print"/>
          <a:stretch>
            <a:fillRect/>
          </a:stretch>
        </p:blipFill>
        <p:spPr>
          <a:xfrm>
            <a:off x="543367" y="1952501"/>
            <a:ext cx="5451230" cy="3048000"/>
          </a:xfrm>
          <a:prstGeom prst="rect">
            <a:avLst/>
          </a:prstGeom>
          <a:ln>
            <a:solidFill>
              <a:schemeClr val="accent1"/>
            </a:solidFill>
          </a:ln>
        </p:spPr>
      </p:pic>
      <p:sp>
        <p:nvSpPr>
          <p:cNvPr id="5" name="TextBox 4"/>
          <p:cNvSpPr txBox="1"/>
          <p:nvPr/>
        </p:nvSpPr>
        <p:spPr>
          <a:xfrm>
            <a:off x="548244" y="1095345"/>
            <a:ext cx="7864461" cy="523220"/>
          </a:xfrm>
          <a:prstGeom prst="rect">
            <a:avLst/>
          </a:prstGeom>
          <a:noFill/>
        </p:spPr>
        <p:txBody>
          <a:bodyPr wrap="none" rtlCol="0">
            <a:spAutoFit/>
          </a:bodyPr>
          <a:lstStyle/>
          <a:p>
            <a:r>
              <a:rPr lang="en-US" sz="2800" b="1" dirty="0" smtClean="0">
                <a:solidFill>
                  <a:srgbClr val="00B050"/>
                </a:solidFill>
                <a:latin typeface="Times New Roman" pitchFamily="18" charset="0"/>
                <a:cs typeface="Times New Roman" pitchFamily="18" charset="0"/>
              </a:rPr>
              <a:t>How much error can we expect from this method?</a:t>
            </a:r>
            <a:endParaRPr lang="en-US" sz="2800" b="1" dirty="0">
              <a:solidFill>
                <a:srgbClr val="00B050"/>
              </a:solidFill>
              <a:latin typeface="Times New Roman" pitchFamily="18" charset="0"/>
              <a:cs typeface="Times New Roman" pitchFamily="18" charset="0"/>
            </a:endParaRPr>
          </a:p>
        </p:txBody>
      </p:sp>
      <p:sp>
        <p:nvSpPr>
          <p:cNvPr id="6" name="TextBox 5"/>
          <p:cNvSpPr txBox="1"/>
          <p:nvPr/>
        </p:nvSpPr>
        <p:spPr>
          <a:xfrm>
            <a:off x="548244" y="5530334"/>
            <a:ext cx="6213432" cy="523220"/>
          </a:xfrm>
          <a:prstGeom prst="rect">
            <a:avLst/>
          </a:prstGeom>
          <a:noFill/>
        </p:spPr>
        <p:txBody>
          <a:bodyPr wrap="none" rtlCol="0">
            <a:spAutoFit/>
          </a:bodyPr>
          <a:lstStyle/>
          <a:p>
            <a:pPr marL="285750" indent="-285750">
              <a:buFont typeface="Wingdings" pitchFamily="2" charset="2"/>
              <a:buChar char="ü"/>
            </a:pPr>
            <a:r>
              <a:rPr lang="en-US" sz="2800" b="1" dirty="0" smtClean="0">
                <a:solidFill>
                  <a:srgbClr val="00B050"/>
                </a:solidFill>
                <a:latin typeface="Times New Roman" pitchFamily="18" charset="0"/>
                <a:cs typeface="Times New Roman" pitchFamily="18" charset="0"/>
              </a:rPr>
              <a:t>Mean error of 2.55 m (RMSE 3.41 m)</a:t>
            </a:r>
            <a:endParaRPr lang="en-US" sz="2800" b="1" dirty="0">
              <a:solidFill>
                <a:srgbClr val="00B050"/>
              </a:solidFill>
              <a:latin typeface="Times New Roman" pitchFamily="18" charset="0"/>
              <a:cs typeface="Times New Roman" pitchFamily="18" charset="0"/>
            </a:endParaRPr>
          </a:p>
        </p:txBody>
      </p:sp>
      <p:sp>
        <p:nvSpPr>
          <p:cNvPr id="9" name="TextBox 8"/>
          <p:cNvSpPr txBox="1"/>
          <p:nvPr/>
        </p:nvSpPr>
        <p:spPr>
          <a:xfrm>
            <a:off x="6190013" y="2568560"/>
            <a:ext cx="2590800" cy="1815882"/>
          </a:xfrm>
          <a:prstGeom prst="rect">
            <a:avLst/>
          </a:prstGeom>
          <a:noFill/>
        </p:spPr>
        <p:txBody>
          <a:bodyPr wrap="square" rtlCol="0">
            <a:spAutoFit/>
          </a:bodyPr>
          <a:lstStyle/>
          <a:p>
            <a:r>
              <a:rPr lang="en-US" sz="2800" b="1" dirty="0" smtClean="0">
                <a:solidFill>
                  <a:srgbClr val="00B050"/>
                </a:solidFill>
                <a:latin typeface="Times New Roman" pitchFamily="18" charset="0"/>
                <a:cs typeface="Times New Roman" pitchFamily="18" charset="0"/>
              </a:rPr>
              <a:t>Compare with manually delineated streams in GIS</a:t>
            </a:r>
            <a:endParaRPr lang="en-US" sz="2800" b="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46255" y="1820736"/>
            <a:ext cx="8780524" cy="2743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0" y="0"/>
            <a:ext cx="9144000" cy="1143000"/>
          </a:xfrm>
        </p:spPr>
        <p:txBody>
          <a:bodyPr>
            <a:normAutofit/>
          </a:bodyPr>
          <a:lstStyle/>
          <a:p>
            <a:r>
              <a:rPr lang="en-US" sz="3600" b="1" dirty="0" smtClean="0">
                <a:solidFill>
                  <a:srgbClr val="C00000"/>
                </a:solidFill>
                <a:latin typeface="Times New Roman" pitchFamily="18" charset="0"/>
                <a:cs typeface="Times New Roman" pitchFamily="18" charset="0"/>
              </a:rPr>
              <a:t>Results – Vegetation Composition</a:t>
            </a:r>
            <a:endParaRPr lang="en-US" sz="3600" b="1" dirty="0">
              <a:solidFill>
                <a:srgbClr val="C00000"/>
              </a:solidFill>
              <a:latin typeface="Times New Roman" pitchFamily="18" charset="0"/>
              <a:cs typeface="Times New Roman" pitchFamily="18" charset="0"/>
            </a:endParaRPr>
          </a:p>
        </p:txBody>
      </p:sp>
      <p:grpSp>
        <p:nvGrpSpPr>
          <p:cNvPr id="4" name="Group 3"/>
          <p:cNvGrpSpPr/>
          <p:nvPr/>
        </p:nvGrpSpPr>
        <p:grpSpPr>
          <a:xfrm>
            <a:off x="0" y="6400799"/>
            <a:ext cx="9144000" cy="457201"/>
            <a:chOff x="0" y="6400799"/>
            <a:chExt cx="9144000" cy="457201"/>
          </a:xfrm>
        </p:grpSpPr>
        <p:pic>
          <p:nvPicPr>
            <p:cNvPr id="5" name="Picture 4" descr="UA-Color-Cntr-Lg.png"/>
            <p:cNvPicPr>
              <a:picLocks noChangeAspect="1"/>
            </p:cNvPicPr>
            <p:nvPr/>
          </p:nvPicPr>
          <p:blipFill>
            <a:blip r:embed="rId4" cstate="print"/>
            <a:stretch>
              <a:fillRect/>
            </a:stretch>
          </p:blipFill>
          <p:spPr>
            <a:xfrm>
              <a:off x="0" y="6400799"/>
              <a:ext cx="3268982" cy="457201"/>
            </a:xfrm>
            <a:prstGeom prst="rect">
              <a:avLst/>
            </a:prstGeom>
          </p:spPr>
        </p:pic>
        <p:sp>
          <p:nvSpPr>
            <p:cNvPr id="6" name="Rectangle 5"/>
            <p:cNvSpPr/>
            <p:nvPr/>
          </p:nvSpPr>
          <p:spPr>
            <a:xfrm>
              <a:off x="3581400" y="6400800"/>
              <a:ext cx="5562600" cy="457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Times New Roman" pitchFamily="18" charset="0"/>
                  <a:cs typeface="Times New Roman" pitchFamily="18" charset="0"/>
                </a:rPr>
                <a:t>Cooperative Extension Service</a:t>
              </a:r>
              <a:endParaRPr lang="en-US" dirty="0">
                <a:solidFill>
                  <a:schemeClr val="bg1"/>
                </a:solidFill>
                <a:latin typeface="Times New Roman" pitchFamily="18" charset="0"/>
                <a:cs typeface="Times New Roman" pitchFamily="18" charset="0"/>
              </a:endParaRPr>
            </a:p>
          </p:txBody>
        </p:sp>
      </p:grpSp>
      <p:sp>
        <p:nvSpPr>
          <p:cNvPr id="3" name="Rectangle 2"/>
          <p:cNvSpPr/>
          <p:nvPr/>
        </p:nvSpPr>
        <p:spPr>
          <a:xfrm>
            <a:off x="7604166" y="2943100"/>
            <a:ext cx="914400" cy="286136"/>
          </a:xfrm>
          <a:prstGeom prst="rect">
            <a:avLst/>
          </a:prstGeom>
          <a:noFill/>
          <a:ln w="38100">
            <a:solidFill>
              <a:srgbClr val="3C74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C7445"/>
              </a:solidFill>
            </a:endParaRPr>
          </a:p>
        </p:txBody>
      </p:sp>
      <p:sp>
        <p:nvSpPr>
          <p:cNvPr id="8" name="TextBox 7"/>
          <p:cNvSpPr txBox="1"/>
          <p:nvPr/>
        </p:nvSpPr>
        <p:spPr>
          <a:xfrm>
            <a:off x="457200" y="4635042"/>
            <a:ext cx="2960914" cy="1384995"/>
          </a:xfrm>
          <a:prstGeom prst="rect">
            <a:avLst/>
          </a:prstGeom>
          <a:noFill/>
          <a:ln w="28575">
            <a:solidFill>
              <a:srgbClr val="0070C0"/>
            </a:solidFill>
          </a:ln>
        </p:spPr>
        <p:txBody>
          <a:bodyPr wrap="square" rtlCol="0">
            <a:spAutoFit/>
          </a:bodyPr>
          <a:lstStyle/>
          <a:p>
            <a:pPr marL="285750" indent="-285750">
              <a:buFont typeface="Wingdings" pitchFamily="2" charset="2"/>
              <a:buChar char="ü"/>
            </a:pPr>
            <a:r>
              <a:rPr lang="en-US" sz="2800" b="1" dirty="0" smtClean="0">
                <a:solidFill>
                  <a:srgbClr val="00B050"/>
                </a:solidFill>
                <a:latin typeface="Times New Roman" pitchFamily="18" charset="0"/>
                <a:cs typeface="Times New Roman" pitchFamily="18" charset="0"/>
              </a:rPr>
              <a:t> Lower water pixels inventoried</a:t>
            </a:r>
          </a:p>
        </p:txBody>
      </p:sp>
      <p:sp>
        <p:nvSpPr>
          <p:cNvPr id="9" name="TextBox 8"/>
          <p:cNvSpPr txBox="1"/>
          <p:nvPr/>
        </p:nvSpPr>
        <p:spPr>
          <a:xfrm>
            <a:off x="5257800" y="4850487"/>
            <a:ext cx="3505200" cy="954107"/>
          </a:xfrm>
          <a:prstGeom prst="rect">
            <a:avLst/>
          </a:prstGeom>
          <a:noFill/>
          <a:ln w="28575">
            <a:solidFill>
              <a:srgbClr val="0070C0"/>
            </a:solidFill>
          </a:ln>
        </p:spPr>
        <p:txBody>
          <a:bodyPr wrap="square" rtlCol="0">
            <a:spAutoFit/>
          </a:bodyPr>
          <a:lstStyle/>
          <a:p>
            <a:pPr marL="285750" indent="-285750">
              <a:buFont typeface="Wingdings" pitchFamily="2" charset="2"/>
              <a:buChar char="ü"/>
            </a:pPr>
            <a:r>
              <a:rPr lang="en-US" sz="2800" b="1" dirty="0" smtClean="0">
                <a:solidFill>
                  <a:srgbClr val="00B050"/>
                </a:solidFill>
                <a:latin typeface="Times New Roman" pitchFamily="18" charset="0"/>
                <a:cs typeface="Times New Roman" pitchFamily="18" charset="0"/>
              </a:rPr>
              <a:t> Higher accuracy of riparian inventory</a:t>
            </a:r>
            <a:endParaRPr lang="en-US" sz="2800" b="1" dirty="0">
              <a:solidFill>
                <a:srgbClr val="00B050"/>
              </a:solidFill>
              <a:latin typeface="Times New Roman" pitchFamily="18" charset="0"/>
              <a:cs typeface="Times New Roman" pitchFamily="18" charset="0"/>
            </a:endParaRPr>
          </a:p>
        </p:txBody>
      </p:sp>
      <p:sp>
        <p:nvSpPr>
          <p:cNvPr id="7" name="Notched Right Arrow 6"/>
          <p:cNvSpPr/>
          <p:nvPr/>
        </p:nvSpPr>
        <p:spPr>
          <a:xfrm>
            <a:off x="3810000" y="5085224"/>
            <a:ext cx="978408" cy="48463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Curved Connector 10"/>
          <p:cNvCxnSpPr/>
          <p:nvPr/>
        </p:nvCxnSpPr>
        <p:spPr>
          <a:xfrm rot="16200000" flipV="1">
            <a:off x="952501" y="1638299"/>
            <a:ext cx="914400" cy="685802"/>
          </a:xfrm>
          <a:prstGeom prst="curvedConnector3">
            <a:avLst>
              <a:gd name="adj1" fmla="val 50000"/>
            </a:avLst>
          </a:prstGeom>
          <a:ln w="28575">
            <a:solidFill>
              <a:srgbClr val="FF0000"/>
            </a:solidFill>
            <a:tailEnd type="arrow"/>
          </a:ln>
        </p:spPr>
        <p:style>
          <a:lnRef idx="1">
            <a:schemeClr val="accent6"/>
          </a:lnRef>
          <a:fillRef idx="0">
            <a:schemeClr val="accent6"/>
          </a:fillRef>
          <a:effectRef idx="0">
            <a:schemeClr val="accent6"/>
          </a:effectRef>
          <a:fontRef idx="minor">
            <a:schemeClr val="tx1"/>
          </a:fontRef>
        </p:style>
      </p:cxnSp>
      <p:cxnSp>
        <p:nvCxnSpPr>
          <p:cNvPr id="21" name="Curved Connector 20"/>
          <p:cNvCxnSpPr/>
          <p:nvPr/>
        </p:nvCxnSpPr>
        <p:spPr>
          <a:xfrm rot="5400000" flipH="1" flipV="1">
            <a:off x="2250378" y="1793178"/>
            <a:ext cx="838200" cy="452244"/>
          </a:xfrm>
          <a:prstGeom prst="curvedConnector3">
            <a:avLst>
              <a:gd name="adj1" fmla="val 50000"/>
            </a:avLst>
          </a:prstGeom>
          <a:ln w="28575">
            <a:solidFill>
              <a:srgbClr val="FF0000"/>
            </a:solidFill>
            <a:tailEnd type="arrow"/>
          </a:ln>
        </p:spPr>
        <p:style>
          <a:lnRef idx="1">
            <a:schemeClr val="accent6"/>
          </a:lnRef>
          <a:fillRef idx="0">
            <a:schemeClr val="accent6"/>
          </a:fillRef>
          <a:effectRef idx="0">
            <a:schemeClr val="accent6"/>
          </a:effectRef>
          <a:fontRef idx="minor">
            <a:schemeClr val="tx1"/>
          </a:fontRef>
        </p:style>
      </p:cxnSp>
      <p:sp>
        <p:nvSpPr>
          <p:cNvPr id="27" name="TextBox 26"/>
          <p:cNvSpPr txBox="1"/>
          <p:nvPr/>
        </p:nvSpPr>
        <p:spPr>
          <a:xfrm>
            <a:off x="304800" y="1154668"/>
            <a:ext cx="1482137" cy="369332"/>
          </a:xfrm>
          <a:prstGeom prst="rect">
            <a:avLst/>
          </a:prstGeom>
          <a:noFill/>
        </p:spPr>
        <p:txBody>
          <a:bodyPr wrap="none" rtlCol="0">
            <a:spAutoFit/>
          </a:bodyPr>
          <a:lstStyle/>
          <a:p>
            <a:r>
              <a:rPr lang="en-US" b="1" dirty="0" smtClean="0">
                <a:solidFill>
                  <a:srgbClr val="FF0000"/>
                </a:solidFill>
                <a:latin typeface="Times New Roman" pitchFamily="18" charset="0"/>
                <a:cs typeface="Times New Roman" pitchFamily="18" charset="0"/>
              </a:rPr>
              <a:t>S</a:t>
            </a:r>
            <a:r>
              <a:rPr lang="en-US" b="1" dirty="0" smtClean="0">
                <a:solidFill>
                  <a:srgbClr val="00B050"/>
                </a:solidFill>
                <a:latin typeface="Times New Roman" pitchFamily="18" charset="0"/>
                <a:cs typeface="Times New Roman" pitchFamily="18" charset="0"/>
              </a:rPr>
              <a:t>tream </a:t>
            </a:r>
            <a:r>
              <a:rPr lang="en-US" b="1" dirty="0" smtClean="0">
                <a:solidFill>
                  <a:srgbClr val="FF0000"/>
                </a:solidFill>
                <a:latin typeface="Times New Roman" pitchFamily="18" charset="0"/>
                <a:cs typeface="Times New Roman" pitchFamily="18" charset="0"/>
              </a:rPr>
              <a:t>B</a:t>
            </a:r>
            <a:r>
              <a:rPr lang="en-US" b="1" dirty="0" smtClean="0">
                <a:solidFill>
                  <a:srgbClr val="00B050"/>
                </a:solidFill>
                <a:latin typeface="Times New Roman" pitchFamily="18" charset="0"/>
                <a:cs typeface="Times New Roman" pitchFamily="18" charset="0"/>
              </a:rPr>
              <a:t>ank</a:t>
            </a:r>
            <a:endParaRPr lang="en-US" b="1" dirty="0">
              <a:solidFill>
                <a:srgbClr val="00B050"/>
              </a:solidFill>
              <a:latin typeface="Times New Roman" pitchFamily="18" charset="0"/>
              <a:cs typeface="Times New Roman" pitchFamily="18" charset="0"/>
            </a:endParaRPr>
          </a:p>
        </p:txBody>
      </p:sp>
      <p:sp>
        <p:nvSpPr>
          <p:cNvPr id="29" name="TextBox 28"/>
          <p:cNvSpPr txBox="1"/>
          <p:nvPr/>
        </p:nvSpPr>
        <p:spPr>
          <a:xfrm>
            <a:off x="2000301" y="1154668"/>
            <a:ext cx="1995098" cy="369332"/>
          </a:xfrm>
          <a:prstGeom prst="rect">
            <a:avLst/>
          </a:prstGeom>
          <a:noFill/>
        </p:spPr>
        <p:txBody>
          <a:bodyPr wrap="none" rtlCol="0">
            <a:spAutoFit/>
          </a:bodyPr>
          <a:lstStyle/>
          <a:p>
            <a:r>
              <a:rPr lang="en-US" b="1" dirty="0" smtClean="0">
                <a:solidFill>
                  <a:srgbClr val="FF0000"/>
                </a:solidFill>
                <a:latin typeface="Times New Roman" pitchFamily="18" charset="0"/>
                <a:cs typeface="Times New Roman" pitchFamily="18" charset="0"/>
              </a:rPr>
              <a:t>S</a:t>
            </a:r>
            <a:r>
              <a:rPr lang="en-US" b="1" dirty="0" smtClean="0">
                <a:solidFill>
                  <a:srgbClr val="00B050"/>
                </a:solidFill>
                <a:latin typeface="Times New Roman" pitchFamily="18" charset="0"/>
                <a:cs typeface="Times New Roman" pitchFamily="18" charset="0"/>
              </a:rPr>
              <a:t>tream </a:t>
            </a:r>
            <a:r>
              <a:rPr lang="en-US" b="1" dirty="0" smtClean="0">
                <a:solidFill>
                  <a:srgbClr val="FF0000"/>
                </a:solidFill>
                <a:latin typeface="Times New Roman" pitchFamily="18" charset="0"/>
                <a:cs typeface="Times New Roman" pitchFamily="18" charset="0"/>
              </a:rPr>
              <a:t>C</a:t>
            </a:r>
            <a:r>
              <a:rPr lang="en-US" b="1" dirty="0" smtClean="0">
                <a:solidFill>
                  <a:srgbClr val="00B050"/>
                </a:solidFill>
                <a:latin typeface="Times New Roman" pitchFamily="18" charset="0"/>
                <a:cs typeface="Times New Roman" pitchFamily="18" charset="0"/>
              </a:rPr>
              <a:t>enterline</a:t>
            </a:r>
            <a:endParaRPr lang="en-US" b="1" dirty="0">
              <a:solidFill>
                <a:srgbClr val="00B050"/>
              </a:solidFill>
              <a:latin typeface="Times New Roman" pitchFamily="18" charset="0"/>
              <a:cs typeface="Times New Roman" pitchFamily="18" charset="0"/>
            </a:endParaRPr>
          </a:p>
        </p:txBody>
      </p:sp>
      <p:sp>
        <p:nvSpPr>
          <p:cNvPr id="30" name="Oval 29"/>
          <p:cNvSpPr/>
          <p:nvPr/>
        </p:nvSpPr>
        <p:spPr>
          <a:xfrm>
            <a:off x="1504014" y="3168586"/>
            <a:ext cx="377236" cy="38906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347899" y="3192336"/>
            <a:ext cx="377236" cy="38906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3004264" y="3176650"/>
            <a:ext cx="377236" cy="38906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5985464" y="3168586"/>
            <a:ext cx="377236" cy="38906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b="1" dirty="0" smtClean="0">
                <a:solidFill>
                  <a:srgbClr val="C00000"/>
                </a:solidFill>
                <a:latin typeface="Times New Roman" pitchFamily="18" charset="0"/>
                <a:cs typeface="Times New Roman" pitchFamily="18" charset="0"/>
              </a:rPr>
              <a:t>Summary</a:t>
            </a:r>
            <a:endParaRPr lang="en-US" b="1"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a:xfrm>
            <a:off x="381000" y="1143000"/>
            <a:ext cx="8229600" cy="5105400"/>
          </a:xfrm>
        </p:spPr>
        <p:txBody>
          <a:bodyPr>
            <a:normAutofit/>
          </a:bodyPr>
          <a:lstStyle/>
          <a:p>
            <a:pPr>
              <a:buFont typeface="Wingdings" pitchFamily="2" charset="2"/>
              <a:buChar char="ü"/>
            </a:pPr>
            <a:r>
              <a:rPr lang="en-US" sz="3600" dirty="0" smtClean="0">
                <a:solidFill>
                  <a:srgbClr val="00B050"/>
                </a:solidFill>
                <a:latin typeface="Times New Roman" pitchFamily="18" charset="0"/>
                <a:cs typeface="Times New Roman" pitchFamily="18" charset="0"/>
              </a:rPr>
              <a:t> Algorithm developed to delineate stream banks: mean error 2.55 m </a:t>
            </a:r>
            <a:r>
              <a:rPr lang="en-US" dirty="0" smtClean="0">
                <a:solidFill>
                  <a:srgbClr val="00B050"/>
                </a:solidFill>
                <a:latin typeface="Times New Roman" pitchFamily="18" charset="0"/>
                <a:cs typeface="Times New Roman" pitchFamily="18" charset="0"/>
              </a:rPr>
              <a:t>(RMSE 3.41 m)</a:t>
            </a:r>
            <a:endParaRPr lang="en-US" sz="3600" dirty="0" smtClean="0">
              <a:solidFill>
                <a:srgbClr val="00B050"/>
              </a:solidFill>
              <a:latin typeface="Times New Roman" pitchFamily="18" charset="0"/>
              <a:cs typeface="Times New Roman" pitchFamily="18" charset="0"/>
            </a:endParaRPr>
          </a:p>
          <a:p>
            <a:pPr>
              <a:buFont typeface="Wingdings" pitchFamily="2" charset="2"/>
              <a:buChar char="ü"/>
            </a:pPr>
            <a:endParaRPr lang="en-US" sz="3600" dirty="0">
              <a:solidFill>
                <a:srgbClr val="00B050"/>
              </a:solidFill>
              <a:latin typeface="Times New Roman" pitchFamily="18" charset="0"/>
              <a:cs typeface="Times New Roman" pitchFamily="18" charset="0"/>
            </a:endParaRPr>
          </a:p>
          <a:p>
            <a:pPr>
              <a:buFont typeface="Wingdings" pitchFamily="2" charset="2"/>
              <a:buChar char="ü"/>
            </a:pPr>
            <a:r>
              <a:rPr lang="en-US" sz="3600" dirty="0" smtClean="0">
                <a:solidFill>
                  <a:srgbClr val="00B050"/>
                </a:solidFill>
                <a:latin typeface="Times New Roman" pitchFamily="18" charset="0"/>
                <a:cs typeface="Times New Roman" pitchFamily="18" charset="0"/>
              </a:rPr>
              <a:t> Riparian inventory shows &gt;32% cropland acreage adjacent to tributaries</a:t>
            </a:r>
          </a:p>
          <a:p>
            <a:pPr>
              <a:buFont typeface="Wingdings" pitchFamily="2" charset="2"/>
              <a:buChar char="ü"/>
            </a:pPr>
            <a:endParaRPr lang="en-US" sz="3600" dirty="0" smtClean="0">
              <a:solidFill>
                <a:srgbClr val="00B050"/>
              </a:solidFill>
              <a:latin typeface="Times New Roman" pitchFamily="18" charset="0"/>
              <a:cs typeface="Times New Roman" pitchFamily="18" charset="0"/>
            </a:endParaRPr>
          </a:p>
          <a:p>
            <a:pPr>
              <a:buFont typeface="Wingdings" pitchFamily="2" charset="2"/>
              <a:buChar char="ü"/>
            </a:pPr>
            <a:r>
              <a:rPr lang="en-US" sz="3600" dirty="0" smtClean="0">
                <a:solidFill>
                  <a:srgbClr val="00B050"/>
                </a:solidFill>
                <a:latin typeface="Times New Roman" pitchFamily="18" charset="0"/>
                <a:cs typeface="Times New Roman" pitchFamily="18" charset="0"/>
              </a:rPr>
              <a:t> Lower water pixels inventoried resulted in higher accuracy of riparian inventory</a:t>
            </a:r>
          </a:p>
          <a:p>
            <a:pPr>
              <a:buFont typeface="Wingdings" pitchFamily="2" charset="2"/>
              <a:buChar char="ü"/>
            </a:pPr>
            <a:endParaRPr lang="en-US" sz="2800" dirty="0" smtClean="0">
              <a:solidFill>
                <a:srgbClr val="00B050"/>
              </a:solidFill>
              <a:latin typeface="Times New Roman" pitchFamily="18" charset="0"/>
              <a:cs typeface="Times New Roman" pitchFamily="18" charset="0"/>
            </a:endParaRPr>
          </a:p>
          <a:p>
            <a:pPr>
              <a:buFont typeface="Wingdings" pitchFamily="2" charset="2"/>
              <a:buChar char="ü"/>
            </a:pPr>
            <a:endParaRPr lang="en-US" sz="2800" dirty="0">
              <a:solidFill>
                <a:srgbClr val="00B050"/>
              </a:solidFill>
              <a:latin typeface="Times New Roman" pitchFamily="18" charset="0"/>
              <a:cs typeface="Times New Roman" pitchFamily="18" charset="0"/>
            </a:endParaRPr>
          </a:p>
        </p:txBody>
      </p:sp>
      <p:grpSp>
        <p:nvGrpSpPr>
          <p:cNvPr id="4" name="Group 3"/>
          <p:cNvGrpSpPr/>
          <p:nvPr/>
        </p:nvGrpSpPr>
        <p:grpSpPr>
          <a:xfrm>
            <a:off x="0" y="6400799"/>
            <a:ext cx="9144000" cy="457201"/>
            <a:chOff x="0" y="6400799"/>
            <a:chExt cx="9144000" cy="457201"/>
          </a:xfrm>
        </p:grpSpPr>
        <p:pic>
          <p:nvPicPr>
            <p:cNvPr id="5" name="Picture 4" descr="UA-Color-Cntr-Lg.png"/>
            <p:cNvPicPr>
              <a:picLocks noChangeAspect="1"/>
            </p:cNvPicPr>
            <p:nvPr/>
          </p:nvPicPr>
          <p:blipFill>
            <a:blip r:embed="rId3" cstate="print"/>
            <a:stretch>
              <a:fillRect/>
            </a:stretch>
          </p:blipFill>
          <p:spPr>
            <a:xfrm>
              <a:off x="0" y="6400799"/>
              <a:ext cx="3268982" cy="457201"/>
            </a:xfrm>
            <a:prstGeom prst="rect">
              <a:avLst/>
            </a:prstGeom>
          </p:spPr>
        </p:pic>
        <p:sp>
          <p:nvSpPr>
            <p:cNvPr id="6" name="Rectangle 5"/>
            <p:cNvSpPr/>
            <p:nvPr/>
          </p:nvSpPr>
          <p:spPr>
            <a:xfrm>
              <a:off x="3581400" y="6400800"/>
              <a:ext cx="5562600" cy="457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Times New Roman" pitchFamily="18" charset="0"/>
                  <a:cs typeface="Times New Roman" pitchFamily="18" charset="0"/>
                </a:rPr>
                <a:t>Cooperative Extension Service</a:t>
              </a:r>
              <a:endParaRPr lang="en-US" dirty="0">
                <a:solidFill>
                  <a:schemeClr val="bg1"/>
                </a:solidFill>
                <a:latin typeface="Times New Roman" pitchFamily="18" charset="0"/>
                <a:cs typeface="Times New Roman" pitchFamily="18" charset="0"/>
              </a:endParaRP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b="1" dirty="0" smtClean="0">
                <a:solidFill>
                  <a:srgbClr val="C00000"/>
                </a:solidFill>
                <a:latin typeface="Times New Roman" pitchFamily="18" charset="0"/>
                <a:cs typeface="Times New Roman" pitchFamily="18" charset="0"/>
              </a:rPr>
              <a:t>Acknowledgements</a:t>
            </a:r>
            <a:endParaRPr lang="en-US" b="1"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2362200"/>
            <a:ext cx="8229600" cy="3763963"/>
          </a:xfrm>
        </p:spPr>
        <p:txBody>
          <a:bodyPr/>
          <a:lstStyle/>
          <a:p>
            <a:r>
              <a:rPr lang="en-US" dirty="0" err="1" smtClean="0">
                <a:latin typeface="Times New Roman" pitchFamily="18" charset="0"/>
                <a:cs typeface="Times New Roman" pitchFamily="18" charset="0"/>
              </a:rPr>
              <a:t>Deano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Traywick</a:t>
            </a:r>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Center for Advanced Spatial Technology (CAST), Univ. of Arkansas</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Dr. Jackson </a:t>
            </a:r>
            <a:r>
              <a:rPr lang="en-US" dirty="0" err="1" smtClean="0">
                <a:latin typeface="Times New Roman" pitchFamily="18" charset="0"/>
                <a:cs typeface="Times New Roman" pitchFamily="18" charset="0"/>
              </a:rPr>
              <a:t>Cothren</a:t>
            </a:r>
            <a:r>
              <a:rPr lang="en-US" dirty="0" smtClean="0">
                <a:latin typeface="Times New Roman" pitchFamily="18" charset="0"/>
                <a:cs typeface="Times New Roman" pitchFamily="18" charset="0"/>
              </a:rPr>
              <a:t>, Univ. of Arkansas</a:t>
            </a:r>
            <a:endParaRPr lang="en-US" dirty="0">
              <a:latin typeface="Times New Roman" pitchFamily="18" charset="0"/>
              <a:cs typeface="Times New Roman" pitchFamily="18" charset="0"/>
            </a:endParaRPr>
          </a:p>
        </p:txBody>
      </p:sp>
      <p:grpSp>
        <p:nvGrpSpPr>
          <p:cNvPr id="4" name="Group 3"/>
          <p:cNvGrpSpPr/>
          <p:nvPr/>
        </p:nvGrpSpPr>
        <p:grpSpPr>
          <a:xfrm>
            <a:off x="0" y="6400799"/>
            <a:ext cx="9144000" cy="457201"/>
            <a:chOff x="0" y="6400799"/>
            <a:chExt cx="9144000" cy="457201"/>
          </a:xfrm>
        </p:grpSpPr>
        <p:pic>
          <p:nvPicPr>
            <p:cNvPr id="5" name="Picture 4" descr="UA-Color-Cntr-Lg.png"/>
            <p:cNvPicPr>
              <a:picLocks noChangeAspect="1"/>
            </p:cNvPicPr>
            <p:nvPr/>
          </p:nvPicPr>
          <p:blipFill>
            <a:blip r:embed="rId3" cstate="print"/>
            <a:stretch>
              <a:fillRect/>
            </a:stretch>
          </p:blipFill>
          <p:spPr>
            <a:xfrm>
              <a:off x="0" y="6400799"/>
              <a:ext cx="3268982" cy="457201"/>
            </a:xfrm>
            <a:prstGeom prst="rect">
              <a:avLst/>
            </a:prstGeom>
          </p:spPr>
        </p:pic>
        <p:sp>
          <p:nvSpPr>
            <p:cNvPr id="6" name="Rectangle 5"/>
            <p:cNvSpPr/>
            <p:nvPr/>
          </p:nvSpPr>
          <p:spPr>
            <a:xfrm>
              <a:off x="3581400" y="6400800"/>
              <a:ext cx="5562600" cy="457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Times New Roman" pitchFamily="18" charset="0"/>
                  <a:cs typeface="Times New Roman" pitchFamily="18" charset="0"/>
                </a:rPr>
                <a:t>Cooperative Extension Service</a:t>
              </a:r>
              <a:endParaRPr lang="en-US" dirty="0">
                <a:solidFill>
                  <a:schemeClr val="bg1"/>
                </a:solidFill>
                <a:latin typeface="Times New Roman" pitchFamily="18" charset="0"/>
                <a:cs typeface="Times New Roman" pitchFamily="18" charset="0"/>
              </a:endParaRPr>
            </a:p>
          </p:txBody>
        </p:sp>
      </p:grpSp>
      <p:pic>
        <p:nvPicPr>
          <p:cNvPr id="7" name="Content Placeholder 5" descr="anrc_logo.jpg"/>
          <p:cNvPicPr>
            <a:picLocks noChangeAspect="1"/>
          </p:cNvPicPr>
          <p:nvPr/>
        </p:nvPicPr>
        <p:blipFill>
          <a:blip r:embed="rId4" cstate="print"/>
          <a:stretch>
            <a:fillRect/>
          </a:stretch>
        </p:blipFill>
        <p:spPr>
          <a:xfrm>
            <a:off x="1143000" y="1066800"/>
            <a:ext cx="7058025" cy="1076325"/>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4320</TotalTime>
  <Words>1398</Words>
  <Application>Microsoft Office PowerPoint</Application>
  <PresentationFormat>On-screen Show (4:3)</PresentationFormat>
  <Paragraphs>207</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L'Anguille River Riparian Modeling</vt:lpstr>
      <vt:lpstr>Functions of riparian buffer</vt:lpstr>
      <vt:lpstr>Riparian Buffer: Challenges and Opportunities</vt:lpstr>
      <vt:lpstr>Study Area: L’Anguille River Watershed (LRWS)</vt:lpstr>
      <vt:lpstr>How wide should be the buffer..?</vt:lpstr>
      <vt:lpstr>Slide 6</vt:lpstr>
      <vt:lpstr>Slide 7</vt:lpstr>
      <vt:lpstr>Algorithm Development</vt:lpstr>
      <vt:lpstr>Searching for the right image</vt:lpstr>
      <vt:lpstr>Finding Stream Banks</vt:lpstr>
      <vt:lpstr>Results –Perpendiculars</vt:lpstr>
      <vt:lpstr>Results -Stream Boundary Delineation</vt:lpstr>
      <vt:lpstr>Error Analysis</vt:lpstr>
      <vt:lpstr>Results – Vegetation Composition</vt:lpstr>
      <vt:lpstr>Summary</vt:lpstr>
      <vt:lpstr>Acknowledgements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Inventorying Existing Riparian Buffer Cover in L’Anguille River Watershed using Geospatial Technologies</dc:title>
  <dc:creator>dm</dc:creator>
  <cp:lastModifiedBy>UAEX</cp:lastModifiedBy>
  <cp:revision>213</cp:revision>
  <dcterms:created xsi:type="dcterms:W3CDTF">2006-08-16T00:00:00Z</dcterms:created>
  <dcterms:modified xsi:type="dcterms:W3CDTF">2010-10-04T20:58:51Z</dcterms:modified>
</cp:coreProperties>
</file>